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84" r:id="rId3"/>
    <p:sldId id="285" r:id="rId4"/>
    <p:sldId id="296" r:id="rId5"/>
    <p:sldId id="286" r:id="rId6"/>
    <p:sldId id="297" r:id="rId7"/>
    <p:sldId id="294" r:id="rId8"/>
    <p:sldId id="298" r:id="rId9"/>
    <p:sldId id="299" r:id="rId10"/>
  </p:sldIdLst>
  <p:sldSz cx="12192000" cy="6858000"/>
  <p:notesSz cx="6888163" cy="10018713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5252" autoAdjust="0"/>
  </p:normalViewPr>
  <p:slideViewPr>
    <p:cSldViewPr snapToGrid="0">
      <p:cViewPr varScale="1">
        <p:scale>
          <a:sx n="87" d="100"/>
          <a:sy n="87" d="100"/>
        </p:scale>
        <p:origin x="62" y="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1938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pPr rtl="0"/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pPr rtl="0"/>
            <a:fld id="{80650309-1F0A-498D-A4E6-08217D47D008}" type="datetime1">
              <a:rPr lang="de-DE" smtClean="0"/>
              <a:t>04.10.2023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pPr rtl="0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01699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pPr rtl="0"/>
            <a:fld id="{B828588A-5C4E-401A-AECC-B6F63A9DE965}" type="slidenum">
              <a:rPr lang="de-DE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pPr rtl="0"/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pPr rtl="0"/>
            <a:fld id="{30B74664-F14C-4A19-B6FA-BAEA1FA0ADBB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pPr rt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 rtl="0"/>
            <a:r>
              <a:rPr lang="de-DE" noProof="0" dirty="0"/>
              <a:t>Textmasterformat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699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pPr rtl="0"/>
            <a:fld id="{77542409-6A04-4DC6-AC3A-D3758287A8F2}" type="slidenum">
              <a:rPr lang="de-DE" noProof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/>
              <a:t>Formatvorlage des Untertitelmasters durch Klicken bearbeiten</a:t>
            </a:r>
          </a:p>
        </p:txBody>
      </p:sp>
      <p:pic>
        <p:nvPicPr>
          <p:cNvPr id="8" name="Bild 7" descr="Bauschige weiße Wolken in tiefblauem Himmel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Bild 9" descr="Nahaufnahme eines Pflanzenschössling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Bild 10" descr="Well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2497E-5139-4F45-8A33-B7D53A9A7FD2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pic>
        <p:nvPicPr>
          <p:cNvPr id="11" name="Bild 10" descr="Nahaufnahme von Grünpflanz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Bild 8" descr="Well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305395-AC5D-424F-AD81-4BD557208673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C0E540-12B5-4DF0-B738-2D22501E1806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82EDA5-B1DB-41BF-93A0-2B33D03A4C6F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1B6DB5-734A-409F-A249-D7E25CCE5517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C3E91D-956B-4FE7-A56E-6AEBB8D82A4F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 descr="Leerer Platzhalter zum Hinzufügen eines Bilds. Klicken Sie auf den Platzhalter, und wählen Sie das hinzuzufügende Bild aus.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C31249-DAED-49B7-841B-D01A8BEA8642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B59BD9-5E9D-432C-A1FF-5E8202A45CEC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de-DE" noProof="0"/>
              <a:t>‹Nr.›</a:t>
            </a:fld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20DCD5-AEE8-47F7-BC25-9ED7EE4E5B27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1" name="Rechteck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68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9CD8D479-8942-46E8-A226-A4E01F7A105C}" type="slidenum">
              <a:rPr lang="de-DE" noProof="0" smtClean="0"/>
              <a:pPr/>
              <a:t>‹Nr.›</a:t>
            </a:fld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07195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2A6E7EC2-CE7C-45DA-A044-33FC589D426A}" type="datetime1">
              <a:rPr lang="de-DE" noProof="0" smtClean="0"/>
              <a:t>04.10.2023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ivate-wetterstation-huntlosen.eu/IG-WASSER-Hegeler-Wald-Blogs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g-wasser-hw.de/" TargetMode="External"/><Relationship Id="rId2" Type="http://schemas.openxmlformats.org/officeDocument/2006/relationships/hyperlink" Target="https://www.private-wetterstation-huntlosen.eu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de-DE" sz="6000" dirty="0"/>
              <a:t>IG WASSER Hegeler Wald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b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C70DE0-75EE-C825-B64D-CF902B56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87" y="1265128"/>
            <a:ext cx="11699310" cy="345092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600" dirty="0"/>
              <a:t>            </a:t>
            </a:r>
            <a:r>
              <a:rPr lang="de-DE" sz="6600" kern="1200" dirty="0"/>
              <a:t>Wasser im Hegeler Wald.2023</a:t>
            </a:r>
            <a:br>
              <a:rPr lang="de-DE" sz="4800" kern="1200" dirty="0"/>
            </a:br>
            <a:r>
              <a:rPr lang="de-DE" sz="4800" kern="1200" dirty="0"/>
              <a:t>                  </a:t>
            </a:r>
            <a:r>
              <a:rPr lang="de-DE" sz="4400" kern="1200" dirty="0"/>
              <a:t>„Vegetation an der Lebensgrenze“</a:t>
            </a:r>
            <a:br>
              <a:rPr lang="de-DE" sz="4400" kern="1200" dirty="0"/>
            </a:br>
            <a:r>
              <a:rPr lang="de-DE" sz="4800" kern="1200" dirty="0"/>
              <a:t>       </a:t>
            </a:r>
            <a:r>
              <a:rPr lang="de-DE" sz="4400" kern="1200" dirty="0"/>
              <a:t>Der Niederschlag-Verbleib im Hegeler Wald </a:t>
            </a:r>
            <a:br>
              <a:rPr lang="de-DE" sz="4400" kern="1200" dirty="0"/>
            </a:br>
            <a:r>
              <a:rPr lang="de-DE" sz="4400" kern="1200" dirty="0"/>
              <a:t>                                       in Huntlosen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A595C31-0C00-AF90-B91A-C071B87B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68000" cy="228600"/>
          </a:xfrm>
        </p:spPr>
        <p:txBody>
          <a:bodyPr anchor="ctr">
            <a:no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e-DE" sz="1400" noProof="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sz="1400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3B1CC8-F63A-893F-DDC9-2DE9AF76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195" y="6629400"/>
            <a:ext cx="1000662" cy="228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B40BBBE-C5BA-49D6-BFFD-0589467E21B8}" type="datetime1">
              <a:rPr lang="de-DE" sz="1000" smtClean="0"/>
              <a:t>04.10.2023</a:t>
            </a:fld>
            <a:endParaRPr lang="de-DE" sz="1000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8C7C957-CBD4-3321-C598-C86BA3AE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de-DE" sz="1000" noProof="0" dirty="0"/>
              <a:t>IG WASSER Hegeler Wald - Großenkneten OT Huntlosen – Sprecher und Autor: Roland Zewuhn - Berater und Autor: Dr. </a:t>
            </a:r>
            <a:r>
              <a:rPr lang="de-DE" sz="1000" dirty="0"/>
              <a:t>Horst-Herbert Witt</a:t>
            </a:r>
            <a:r>
              <a:rPr lang="de-DE" sz="1000" noProof="0" dirty="0"/>
              <a:t>  und Team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945F1AA-ED04-D12D-6D7E-9261A1FAA990}"/>
              </a:ext>
            </a:extLst>
          </p:cNvPr>
          <p:cNvSpPr txBox="1"/>
          <p:nvPr/>
        </p:nvSpPr>
        <p:spPr>
          <a:xfrm>
            <a:off x="2162048" y="4072127"/>
            <a:ext cx="3857751" cy="2104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de-DE" sz="16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63B762F-8DC2-0601-E8F8-09F9DAE04214}"/>
              </a:ext>
            </a:extLst>
          </p:cNvPr>
          <p:cNvSpPr txBox="1"/>
          <p:nvPr/>
        </p:nvSpPr>
        <p:spPr>
          <a:xfrm>
            <a:off x="1824953" y="353787"/>
            <a:ext cx="87697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u="sng" dirty="0">
                <a:solidFill>
                  <a:srgbClr val="3B4040"/>
                </a:solidFill>
                <a:latin typeface="Open Sans" panose="020B0606030504020204" pitchFamily="34" charset="0"/>
              </a:rPr>
              <a:t>I</a:t>
            </a:r>
            <a:r>
              <a:rPr lang="de-DE" sz="2800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nteressengemeinschaft WASSER Hegeler Wald</a:t>
            </a:r>
          </a:p>
          <a:p>
            <a:pPr algn="l"/>
            <a:b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                       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795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862CFB-DA99-A46F-45B4-206AF859C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7DBA4AE-6A42-4C1B-8EEB-67078EF04781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CF8010B-2C22-7BB2-9CDC-6820723D1DC8}"/>
              </a:ext>
            </a:extLst>
          </p:cNvPr>
          <p:cNvSpPr txBox="1"/>
          <p:nvPr/>
        </p:nvSpPr>
        <p:spPr>
          <a:xfrm>
            <a:off x="375738" y="240803"/>
            <a:ext cx="1081784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dirty="0">
                <a:solidFill>
                  <a:srgbClr val="3B4040"/>
                </a:solidFill>
                <a:latin typeface="Open Sans" panose="020B0606030504020204" pitchFamily="34" charset="0"/>
              </a:rPr>
              <a:t>              </a:t>
            </a:r>
            <a:r>
              <a:rPr lang="de-DE" sz="2800" b="1" u="sng" dirty="0">
                <a:solidFill>
                  <a:srgbClr val="3B4040"/>
                </a:solidFill>
                <a:latin typeface="Open Sans" panose="020B0606030504020204" pitchFamily="34" charset="0"/>
              </a:rPr>
              <a:t>I</a:t>
            </a:r>
            <a:r>
              <a:rPr lang="de-DE" sz="2800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nteressengemeinschaft WASSER Hegeler Wald</a:t>
            </a:r>
          </a:p>
          <a:p>
            <a:pPr algn="l"/>
            <a:b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                                             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b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b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0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8B365B5-EC34-A9D6-8D13-F847287B4711}"/>
              </a:ext>
            </a:extLst>
          </p:cNvPr>
          <p:cNvSpPr txBox="1"/>
          <p:nvPr/>
        </p:nvSpPr>
        <p:spPr>
          <a:xfrm>
            <a:off x="2402329" y="1610408"/>
            <a:ext cx="869573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Zur Erinnerung: </a:t>
            </a:r>
          </a:p>
          <a:p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Niederschläge aus den Wolken in Form von Wassertropfen (z.B. Regen) oder Kristallen (z.B. Schnee) verlieren auf ihrem Weg durch die Atmosphäre nach neuesten Erhebungen etwa 60 % ihrer Wassermasse durch Verdunstung in der Luft, so dass auf Oberflächen von Feld, Wald und Flur und Bauwerken noch ca.40 % des Wassers niedergehen - diese Menge kann ohne Verluste mit herkömmlichen Regenmessern dargestellt werden.</a:t>
            </a:r>
            <a:endParaRPr lang="de-DE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600" b="1" i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Über den Verbleib dieser 40 % bestimmt die Oberfläche der Landschaft:</a:t>
            </a:r>
            <a:endParaRPr lang="de-DE" sz="1600" b="1" u="sng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Von Bauwerken und Straßen verdunstet zusätzlich Wasser oder wird in unserer Region meist über Gräben, Rohre oder Oberfläche in „Vorfluter“ in Flüsse oder Kanäle abgeführt.. </a:t>
            </a:r>
            <a:endParaRPr lang="de-DE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 der freien Landschaft bestimmt der unterschiedliche Bewuchs den weiteren Verbleib: </a:t>
            </a:r>
            <a:endParaRPr lang="de-DE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Die Interzeption (= Verlust, Wegnahme) ist die Wassermenge, die an Pflanzenteilen (Blattwerk, </a:t>
            </a:r>
            <a:r>
              <a:rPr lang="de-DE" sz="16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Zweige,Stamm</a:t>
            </a:r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hängenbleibt. Meteorologen rechnen mit </a:t>
            </a:r>
            <a:r>
              <a:rPr lang="de-DE" sz="16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Interzeptionsverlust</a:t>
            </a:r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bei Regenwasser bei Laubbäumen mit 10 % im Sommer und 5 % im Winter, aber sogar mit 30 % bei Nadelgehölzen! Buschwerk oder Grünflächen kommen auf ca. 5 % Verlust.</a:t>
            </a:r>
            <a:endParaRPr lang="de-DE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F1FAD3-BB0B-A339-6DAA-9407A4BEE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408236" cy="228600"/>
          </a:xfrm>
        </p:spPr>
        <p:txBody>
          <a:bodyPr/>
          <a:lstStyle/>
          <a:p>
            <a:pPr rtl="0"/>
            <a:r>
              <a:rPr lang="de-DE" noProof="0" dirty="0"/>
              <a:t>IG WASSER Hegeler Wald - Großenkneten OT Huntlosen - </a:t>
            </a:r>
            <a:r>
              <a:rPr lang="de-DE" sz="1100" noProof="0" dirty="0"/>
              <a:t>Sprecher und Autor: Roland Zewuhn - Berater und Autor: Dr. </a:t>
            </a:r>
            <a:r>
              <a:rPr lang="de-DE" sz="1100" dirty="0"/>
              <a:t>Horst-Herbert Witt</a:t>
            </a:r>
            <a:r>
              <a:rPr lang="de-DE" sz="1100" noProof="0" dirty="0"/>
              <a:t>  und Team</a:t>
            </a:r>
            <a:endParaRPr lang="de-DE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7F689CA-B8D5-7764-7824-E4D887CB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e-DE" noProof="0" smtClean="0"/>
              <a:t>3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95409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862CFB-DA99-A46F-45B4-206AF859C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5C85A06-889E-4F5D-9FD1-6752624C8C2A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CF8010B-2C22-7BB2-9CDC-6820723D1DC8}"/>
              </a:ext>
            </a:extLst>
          </p:cNvPr>
          <p:cNvSpPr txBox="1"/>
          <p:nvPr/>
        </p:nvSpPr>
        <p:spPr>
          <a:xfrm>
            <a:off x="797442" y="637953"/>
            <a:ext cx="10325670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dirty="0">
                <a:solidFill>
                  <a:srgbClr val="3B4040"/>
                </a:solidFill>
                <a:latin typeface="Open Sans" panose="020B0606030504020204" pitchFamily="34" charset="0"/>
              </a:rPr>
              <a:t>              </a:t>
            </a:r>
            <a:r>
              <a:rPr lang="de-DE" sz="2800" b="1" u="sng" dirty="0">
                <a:solidFill>
                  <a:srgbClr val="3B4040"/>
                </a:solidFill>
                <a:latin typeface="Open Sans" panose="020B0606030504020204" pitchFamily="34" charset="0"/>
              </a:rPr>
              <a:t>I</a:t>
            </a:r>
            <a:r>
              <a:rPr lang="de-DE" sz="2800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nteressengemeinschaft WASSER Hegeler Wald</a:t>
            </a:r>
          </a:p>
          <a:p>
            <a:pPr algn="l"/>
            <a:b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                                             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b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b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0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B05091E-515A-C542-5D34-8E1CDE508937}"/>
              </a:ext>
            </a:extLst>
          </p:cNvPr>
          <p:cNvSpPr txBox="1"/>
          <p:nvPr/>
        </p:nvSpPr>
        <p:spPr>
          <a:xfrm>
            <a:off x="2365957" y="1799169"/>
            <a:ext cx="81991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Die Interzeption täuscht leider bei sehr wenig Regen oder Nieselregen gute </a:t>
            </a:r>
            <a:r>
              <a:rPr lang="de-DE" sz="1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Wasserversorgung</a:t>
            </a:r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vor: Alles ist nass, aber der Boden bleibt trocken ! </a:t>
            </a:r>
          </a:p>
          <a:p>
            <a:endParaRPr lang="de-DE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Dieses Wasser verdunstet fast vollständig (über 90 %), Aufnahme über Blätter ist gering. </a:t>
            </a:r>
            <a:endParaRPr lang="de-DE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Nur ein kleiner Teil des gesamten Niederschlagswassers erreicht den Boden unter den Pflanzen und steht den Pflanzen für ihre </a:t>
            </a:r>
            <a:r>
              <a:rPr lang="de-DE" sz="16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Evapo</a:t>
            </a:r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-Transpiration (ET) </a:t>
            </a: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als Motor für Wachstum zur Verfügung (Assimilation und Aufnahme von Pflanzennährstoffen). </a:t>
            </a:r>
          </a:p>
          <a:p>
            <a:endParaRPr lang="de-DE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Zur Berechnung der </a:t>
            </a:r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Interzeption</a:t>
            </a: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und der </a:t>
            </a:r>
            <a:r>
              <a:rPr lang="de-DE" sz="16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Evapo</a:t>
            </a:r>
            <a:r>
              <a:rPr lang="de-DE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-Transpiration</a:t>
            </a: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einer Fläche muss man die Zahl und  Art des Bewuchses zählen! Das haben wir von der Interessengemeinschaft Wasser Hegeler Wald in Regie von Dr. Horst-Herbert </a:t>
            </a:r>
            <a:r>
              <a:rPr lang="de-DE" sz="1600" i="1" dirty="0">
                <a:latin typeface="Arial" panose="020B0604020202020204" pitchFamily="34" charset="0"/>
                <a:ea typeface="Times New Roman" panose="02020603050405020304" pitchFamily="18" charset="0"/>
              </a:rPr>
              <a:t>Witt </a:t>
            </a: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getan !</a:t>
            </a:r>
          </a:p>
          <a:p>
            <a:endParaRPr lang="de-DE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4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Hegeler Wald </a:t>
            </a:r>
            <a:endParaRPr lang="de-DE" sz="1400" u="sng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Fläche : 765 ha mit 60 % Laubbäumen, 40 % Nadelgehölzen und ca. 5 % begrünten Flächen (freies Buschwerk). </a:t>
            </a:r>
            <a:endParaRPr lang="de-D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Zur Zählung der Bäume auf 25 Referenzflächen von jeweils ca. 2 Hektar auf der Gesamtfläche des Waldes wurde Google Earth zur Zählung der Baumwipfel verwendet. Mit diesen statistischen Näherungs-Zahlen wurden für die Jahre 2021 und 2022 gemessenen Niederschlagsmengen die Werte für Interzeption und </a:t>
            </a:r>
            <a:r>
              <a:rPr lang="de-DE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Evapo</a:t>
            </a:r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-Transpiration relativ genau ermittelt. Dabei ergab sich folgendes Bild: </a:t>
            </a:r>
            <a:endParaRPr lang="de-D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E6CE58B-A6B1-2B3A-1E22-FFA0579D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/>
              <a:t>IG WASSER Hegeler Wald - Großenkneten OT Huntlosen - </a:t>
            </a:r>
            <a:r>
              <a:rPr lang="de-DE" sz="1100" noProof="0" dirty="0"/>
              <a:t>Sprecher und Autor: Roland Zewuhn - Berater und Autor: Dr. </a:t>
            </a:r>
            <a:r>
              <a:rPr lang="de-DE" sz="1100" dirty="0"/>
              <a:t>Horst-Herbert Witt</a:t>
            </a:r>
            <a:r>
              <a:rPr lang="de-DE" sz="1100" noProof="0" dirty="0"/>
              <a:t>  und Team</a:t>
            </a:r>
            <a:endParaRPr lang="de-DE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1B9E6F62-7E27-9190-A8CC-697701594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e-DE" noProof="0" smtClean="0"/>
              <a:t>4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68077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92BFF4-C587-69FD-D096-8F7B65DD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01867D9-E6B1-479F-8308-42EC93CA8E1B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4FC1C5A-5625-0A8A-208A-AE6C176D34B6}"/>
              </a:ext>
            </a:extLst>
          </p:cNvPr>
          <p:cNvSpPr txBox="1"/>
          <p:nvPr/>
        </p:nvSpPr>
        <p:spPr>
          <a:xfrm>
            <a:off x="2362344" y="1267968"/>
            <a:ext cx="8096549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r>
              <a:rPr lang="de-DE" sz="14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1. </a:t>
            </a:r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Für das Jahr 2021 (Niederschlag 830,2 mm, l/m²) ergibt sich ein Überschuss</a:t>
            </a:r>
            <a:endParaRPr lang="de-D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von 1,4 </a:t>
            </a:r>
            <a:r>
              <a:rPr lang="de-DE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Mio</a:t>
            </a:r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Kubikmetern für den Hegeler Wald, der in den Boden und das Grundwasser gelangte. Hier gab es deutlich mehr Regen im Sommer. </a:t>
            </a:r>
          </a:p>
          <a:p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de-D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4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</a:t>
            </a:r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Für das Jahr 2022 (Niederschlag 699,6 mm, l/m²) ergibt sich bei fast gleicher Wassermenge im Sommer und Winter ein Defizit von 100.000 Kubikmetern, d.h. die Pflanzen hatten kaum Wasser zum Leben, das Grundwasser erhielt kein Wasser.</a:t>
            </a:r>
          </a:p>
          <a:p>
            <a:endParaRPr lang="de-D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4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3. </a:t>
            </a:r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Für den Hegeler Wald gilt: Niederschlagsmengen unter 700 mm (l/m²) pro Jahr führen zu verdecktem Wassermangel bei Pflanzen/Bäumen. </a:t>
            </a:r>
            <a:endParaRPr lang="de-D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Die Verteilung der Niederschläge ist wichtig: Höhere Winterniederschläge liefern dem Grundwasser notwendige Ergänzung – dies war in beiden Jahren nicht der Fall.</a:t>
            </a:r>
          </a:p>
          <a:p>
            <a:endParaRPr lang="de-DE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14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4.  </a:t>
            </a:r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Gemessene Niederschlagsmengen &lt;700mm der Jahre 2016-2020 und 2022 haben nicht ausgereicht, Grundwasser zu sichern. - stattdessen haben die Bäume aus den landwirtschaftlichen Flächen um den Wald herum Wasser angesaugt: Bäume müssen mit den Wurzeln den Kapillarsaum des Grundwassers erreichen, um zu überleben. </a:t>
            </a:r>
          </a:p>
          <a:p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Siehe auch 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https://www.private-wetterstation-huntlosen.eu/IG-WASSER-Hegeler-Wald-Blogs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weitere BLOGS von Dr. Horst-Herbert Witt zu diesem wichtigen Thema unser Wasser</a:t>
            </a:r>
            <a:r>
              <a:rPr lang="de-DE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(H4W.2023.09)(RZe02.10.23)</a:t>
            </a:r>
            <a:endParaRPr lang="de-DE" sz="14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de-DE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/>
            <a:endParaRPr lang="de-DE" b="0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656BD59-1DFE-6B0D-F179-FE90BFFD8853}"/>
              </a:ext>
            </a:extLst>
          </p:cNvPr>
          <p:cNvSpPr txBox="1"/>
          <p:nvPr/>
        </p:nvSpPr>
        <p:spPr>
          <a:xfrm>
            <a:off x="1733107" y="287079"/>
            <a:ext cx="8882700" cy="1082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Interessengemeinschaft WASSER Hegeler Wald</a:t>
            </a:r>
          </a:p>
          <a:p>
            <a:pPr algn="l"/>
            <a:b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                      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ACA449-809A-7F76-E87D-471D3C628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1163" y="6570921"/>
            <a:ext cx="9221292" cy="401320"/>
          </a:xfrm>
        </p:spPr>
        <p:txBody>
          <a:bodyPr/>
          <a:lstStyle/>
          <a:p>
            <a:pPr rtl="0"/>
            <a:r>
              <a:rPr lang="de-DE" noProof="0" dirty="0"/>
              <a:t>IG WASSER Hegeler Wald - Großenkneten OT Huntlosen - </a:t>
            </a:r>
            <a:r>
              <a:rPr lang="de-DE" sz="1100" noProof="0" dirty="0"/>
              <a:t>Sprecher und Autor: Roland Zewuhn - Berater und Autor: Dr. </a:t>
            </a:r>
            <a:r>
              <a:rPr lang="de-DE" sz="1100" dirty="0"/>
              <a:t>Horst-Herbert Witt</a:t>
            </a:r>
            <a:r>
              <a:rPr lang="de-DE" sz="1100" noProof="0" dirty="0"/>
              <a:t>  und Team</a:t>
            </a:r>
            <a:endParaRPr lang="de-DE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5A30F19-EA08-976A-0484-ABC37B0F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e-DE" noProof="0" smtClean="0"/>
              <a:t>5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82578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92BFF4-C587-69FD-D096-8F7B65DD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90B4426-AB36-4792-9C2A-F39081D2A0C3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4FC1C5A-5625-0A8A-208A-AE6C176D34B6}"/>
              </a:ext>
            </a:extLst>
          </p:cNvPr>
          <p:cNvSpPr txBox="1"/>
          <p:nvPr/>
        </p:nvSpPr>
        <p:spPr>
          <a:xfrm>
            <a:off x="2393487" y="1598587"/>
            <a:ext cx="800311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Wasserentnahme durch die Stadt Oldenburg! Ein brisantes Thema, das wir schon seit den 80iger Jahren heftig diskutieren, siehe dazu im Archiv, die Pressemitteilungen der NWZ. </a:t>
            </a: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Bis heute konnten unsere damaligen Mitstreiter erfolgreich die zusätzliche Wasserentnahme</a:t>
            </a:r>
          </a:p>
          <a:p>
            <a:pPr algn="l"/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von 1 Mio. m³ Trinkwasser im Hegeler Wald durch die Stadt Oldenburg, verhindern! Unseren Dank dafür! </a:t>
            </a: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Dieses Erbe verpflichtet uns alle, diesbezügliche Aktionen der Stadt Oldenburg, entgegenzuwirken.</a:t>
            </a:r>
          </a:p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0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656BD59-1DFE-6B0D-F179-FE90BFFD8853}"/>
              </a:ext>
            </a:extLst>
          </p:cNvPr>
          <p:cNvSpPr txBox="1"/>
          <p:nvPr/>
        </p:nvSpPr>
        <p:spPr>
          <a:xfrm>
            <a:off x="1733107" y="287079"/>
            <a:ext cx="8882700" cy="1082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Interessengemeinschaft WASSER Hegeler Wald</a:t>
            </a:r>
          </a:p>
          <a:p>
            <a:pPr algn="l"/>
            <a:b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                      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9363FE-601A-E183-F625-3F65BB108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BC5716-DDA6-AA10-38F5-D35B743E0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e-DE" noProof="0" smtClean="0"/>
              <a:t>6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7246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92BFF4-C587-69FD-D096-8F7B65DD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E698B9-EB30-48BF-B5F5-100556ACB9CF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4FC1C5A-5625-0A8A-208A-AE6C176D34B6}"/>
              </a:ext>
            </a:extLst>
          </p:cNvPr>
          <p:cNvSpPr txBox="1"/>
          <p:nvPr/>
        </p:nvSpPr>
        <p:spPr>
          <a:xfrm>
            <a:off x="2463203" y="1369089"/>
            <a:ext cx="747619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Die Grundwasserstände sind bereits in den letzten Jahren des Klimawandels am Beispiel von </a:t>
            </a:r>
            <a:r>
              <a:rPr lang="de-DE" b="1" i="0" dirty="0" err="1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Halenhorst</a:t>
            </a:r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und Westerburg seit 1992 von durchschnittlich ca. 2,60 m auf ca. 11,10 m gesunken.</a:t>
            </a: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r>
              <a:rPr lang="de-DE" b="1" u="sng" dirty="0">
                <a:solidFill>
                  <a:srgbClr val="3B4040"/>
                </a:solidFill>
                <a:latin typeface="Open Sans" panose="020B0606030504020204" pitchFamily="34" charset="0"/>
              </a:rPr>
              <a:t>Aktuell für den Hegeler Wald: </a:t>
            </a:r>
          </a:p>
          <a:p>
            <a:pPr algn="l"/>
            <a:endParaRPr lang="de-DE" b="1" u="sng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r>
              <a:rPr lang="de-DE" b="1" dirty="0">
                <a:solidFill>
                  <a:srgbClr val="3B4040"/>
                </a:solidFill>
                <a:latin typeface="Open Sans" panose="020B0606030504020204" pitchFamily="34" charset="0"/>
              </a:rPr>
              <a:t>Die VWG und die EWE-Netz der Stadt Oldenburg, führen derzeit flächendeckend Probebohrungen durch, um qualitativ geeignetes Trinkwasser/ Brauchwasser zu finden (Die NWZ berichtete lt. Anfrage bei der VWG, darüber).</a:t>
            </a: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endParaRPr lang="de-DE" b="0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656BD59-1DFE-6B0D-F179-FE90BFFD8853}"/>
              </a:ext>
            </a:extLst>
          </p:cNvPr>
          <p:cNvSpPr txBox="1"/>
          <p:nvPr/>
        </p:nvSpPr>
        <p:spPr>
          <a:xfrm>
            <a:off x="1720762" y="291871"/>
            <a:ext cx="88950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Interessengemeinschaft WASSER Hegeler Wald</a:t>
            </a:r>
          </a:p>
          <a:p>
            <a:pPr algn="l"/>
            <a:b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                      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0F72DE-A6C9-535A-3510-37F22CC7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102E01-47F1-C175-BCAD-E795A82A5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e-DE" noProof="0" smtClean="0"/>
              <a:t>7</a:t>
            </a:fld>
            <a:endParaRPr lang="de-DE" noProof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0519BCD-55E2-C94F-3D4D-723220DCE53B}"/>
              </a:ext>
            </a:extLst>
          </p:cNvPr>
          <p:cNvSpPr txBox="1"/>
          <p:nvPr/>
        </p:nvSpPr>
        <p:spPr>
          <a:xfrm>
            <a:off x="2419362" y="4240061"/>
            <a:ext cx="798350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e-DE" b="0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pPr algn="l"/>
            <a:r>
              <a:rPr lang="de-DE" b="1" u="sng" dirty="0">
                <a:solidFill>
                  <a:srgbClr val="3B4040"/>
                </a:solidFill>
                <a:latin typeface="Open Sans" panose="020B0606030504020204" pitchFamily="34" charset="0"/>
              </a:rPr>
              <a:t>Wir geben zu bedenken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:</a:t>
            </a:r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Die Mengen unseres Wassers im Hegeler Wald und umzu sind schon jetzt knapp aber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noch</a:t>
            </a:r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in einem guten Zustand. Wegen der immer selteneren Ergänzung des Grundwassers  von oben, wird auch minderwertigeres Wasser von der Seite zuströmen und die Qualität verringern.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402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92BFF4-C587-69FD-D096-8F7B65DD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8282E9-3109-4AAB-9AFC-28D971779D24}" type="datetime1">
              <a:rPr lang="de-DE" noProof="0" smtClean="0"/>
              <a:t>04.10.2023</a:t>
            </a:fld>
            <a:endParaRPr lang="de-DE" noProof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4FC1C5A-5625-0A8A-208A-AE6C176D34B6}"/>
              </a:ext>
            </a:extLst>
          </p:cNvPr>
          <p:cNvSpPr txBox="1"/>
          <p:nvPr/>
        </p:nvSpPr>
        <p:spPr>
          <a:xfrm>
            <a:off x="2421493" y="1469283"/>
            <a:ext cx="757670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e-DE" b="0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Die Interessengemeinschaft versucht den Nutzen und den Schaden heutiger Wasserbewirt</a:t>
            </a:r>
            <a:r>
              <a:rPr lang="de-DE" b="1" dirty="0">
                <a:solidFill>
                  <a:srgbClr val="3B4040"/>
                </a:solidFill>
                <a:latin typeface="Open Sans" panose="020B0606030504020204" pitchFamily="34" charset="0"/>
              </a:rPr>
              <a:t>schaftung</a:t>
            </a:r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zu hinterfragen und die Bevölkerung dahingehend zu informieren und zu sensibilisieren, dass unser Wasser das höchste Gut ist und eine sorglos-</a:t>
            </a:r>
            <a:r>
              <a:rPr lang="de-DE" b="1" dirty="0">
                <a:solidFill>
                  <a:srgbClr val="3B4040"/>
                </a:solidFill>
                <a:latin typeface="Open Sans" panose="020B0606030504020204" pitchFamily="34" charset="0"/>
              </a:rPr>
              <a:t>v</a:t>
            </a:r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erschwenderische Übernutzung in Zeiten des heutigen Klimawandels nicht mehr zulässt. </a:t>
            </a:r>
          </a:p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de-DE" b="1" dirty="0">
                <a:solidFill>
                  <a:srgbClr val="3B4040"/>
                </a:solidFill>
                <a:latin typeface="Open Sans" panose="020B0606030504020204" pitchFamily="34" charset="0"/>
              </a:rPr>
              <a:t>Gutes und reines Trinkwasser wird knapper, die Kosten dafür steigen für uns, wenn wir nicht die Vorräte im Boden sichern.</a:t>
            </a:r>
            <a:endParaRPr lang="de-DE" b="1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de-DE" b="1" dirty="0">
              <a:solidFill>
                <a:srgbClr val="3B4040"/>
              </a:solidFill>
              <a:latin typeface="Open Sans" panose="020B0606030504020204" pitchFamily="34" charset="0"/>
            </a:endParaRPr>
          </a:p>
          <a:p>
            <a:r>
              <a:rPr lang="de-DE" b="1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Die Interessengemeinschaft wird sich dafür einsetzen, dass  Wasser jeglicher Herkunft aufgefangen, richtig eingesetzt, verarbeitet und gespart werden kann.</a:t>
            </a:r>
          </a:p>
          <a:p>
            <a:pPr algn="l"/>
            <a:endParaRPr lang="de-DE" b="0" i="0" dirty="0">
              <a:solidFill>
                <a:srgbClr val="3B404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656BD59-1DFE-6B0D-F179-FE90BFFD8853}"/>
              </a:ext>
            </a:extLst>
          </p:cNvPr>
          <p:cNvSpPr txBox="1"/>
          <p:nvPr/>
        </p:nvSpPr>
        <p:spPr>
          <a:xfrm>
            <a:off x="1720762" y="291871"/>
            <a:ext cx="88950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Interessengemeinschaft WASSER Hegeler Wald</a:t>
            </a:r>
          </a:p>
          <a:p>
            <a:pPr algn="l"/>
            <a:b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                      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36CBF7-5DA2-9005-36F4-1FD1B33E6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/>
              <a:t>IG WASSER Hegeler Wald - Großenkneten OT Huntlosen - Sprecher: Roland Zewuhn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05BE1E-A9C9-2823-9BED-EAD306D7E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de-DE" noProof="0" smtClean="0"/>
              <a:t>8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96770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091E2A6-93D6-B977-FDAD-CB65AEFB2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2988" y="5400682"/>
            <a:ext cx="6949440" cy="449523"/>
          </a:xfrm>
        </p:spPr>
        <p:txBody>
          <a:bodyPr>
            <a:normAutofit fontScale="92500"/>
          </a:bodyPr>
          <a:lstStyle/>
          <a:p>
            <a:r>
              <a:rPr lang="de-DE" sz="1800" dirty="0"/>
              <a:t>  </a:t>
            </a:r>
            <a:r>
              <a:rPr lang="de-DE" sz="2000" dirty="0"/>
              <a:t>Sprecher der Interessengemeinschaft (IG) WASSER Hegeler Wald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40F9A1D-17EA-2F4F-5DAB-109ABFE38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2249777"/>
            <a:ext cx="6066992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Roland Zewuhn 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 der Bäke 8 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26197 Großenkneten OT Huntlosen 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Phone +494487-7509067 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Fax     +494487-7509068 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Mobil +49170-3449541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rzewuhn@outlook.de 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hlinkClick r:id="rId2"/>
              </a:rPr>
              <a:t>https://www.private-wetterstation-huntlosen.eu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lang="de-DE" sz="2000" dirty="0">
                <a:hlinkClick r:id="rId3"/>
              </a:rPr>
              <a:t>https://ig-wasser-hw.de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de-DE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B83E386-EC88-40BE-94E0-5CEDB820A7B5}"/>
              </a:ext>
            </a:extLst>
          </p:cNvPr>
          <p:cNvSpPr txBox="1"/>
          <p:nvPr/>
        </p:nvSpPr>
        <p:spPr>
          <a:xfrm>
            <a:off x="1225986" y="372576"/>
            <a:ext cx="87697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u="sng" dirty="0">
                <a:solidFill>
                  <a:srgbClr val="3B4040"/>
                </a:solidFill>
                <a:latin typeface="Open Sans" panose="020B0606030504020204" pitchFamily="34" charset="0"/>
              </a:rPr>
              <a:t>I</a:t>
            </a:r>
            <a:r>
              <a:rPr lang="de-DE" sz="2800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nteressengemeinschaft WASSER Hegeler Wald</a:t>
            </a:r>
          </a:p>
          <a:p>
            <a:pPr algn="l"/>
            <a:b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</a:br>
            <a:r>
              <a:rPr lang="de-DE" b="0" i="0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                         </a:t>
            </a:r>
            <a:r>
              <a:rPr lang="de-DE" b="1" i="0" u="sng" dirty="0">
                <a:solidFill>
                  <a:srgbClr val="3B4040"/>
                </a:solidFill>
                <a:effectLst/>
                <a:latin typeface="Open Sans" panose="020B0606030504020204" pitchFamily="34" charset="0"/>
              </a:rPr>
              <a:t>Unsere Erde im Klimawandel, erwartet Initiativen!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901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Ökologie 16: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755_TF03098889" id="{B4B699B7-935B-4005-AB07-F4C4EC6BC9ED}" vid="{BA215826-251C-4E13-A4E6-FA03EF675CF8}"/>
    </a:ext>
  </a:extLst>
</a:theme>
</file>

<file path=ppt/theme/theme2.xml><?xml version="1.0" encoding="utf-8"?>
<a:theme xmlns:a="http://schemas.openxmlformats.org/drawingml/2006/main" name="Office-Design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Naturfotopräsentation zur Ökologieerziehung</Template>
  <TotalTime>0</TotalTime>
  <Words>1270</Words>
  <Application>Microsoft Office PowerPoint</Application>
  <PresentationFormat>Breitbild</PresentationFormat>
  <Paragraphs>102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Arial Unicode MS</vt:lpstr>
      <vt:lpstr>Corbel</vt:lpstr>
      <vt:lpstr>Open Sans</vt:lpstr>
      <vt:lpstr>Ökologie 16:9</vt:lpstr>
      <vt:lpstr>IG WASSER Hegeler Wald</vt:lpstr>
      <vt:lpstr>            Wasser im Hegeler Wald.2023                   „Vegetation an der Lebensgrenze“        Der Niederschlag-Verbleib im Hegeler Wald                                         in Huntlosen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Roland Zewuhn  An der Bäke 8  26197 Großenkneten OT Huntlosen  Phone +494487-7509067  Fax     +494487-7509068  Mobil +49170-3449541 rzewuhn@outlook.de  https://www.private-wetterstation-huntlosen.eu https://ig-wasser-hw.de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 WASSER Hegeler Wald</dc:title>
  <dc:creator>Roland Zewuhn</dc:creator>
  <cp:lastModifiedBy>Roland Zewuhn</cp:lastModifiedBy>
  <cp:revision>32</cp:revision>
  <cp:lastPrinted>2023-10-04T13:35:25Z</cp:lastPrinted>
  <dcterms:created xsi:type="dcterms:W3CDTF">2023-01-09T07:54:22Z</dcterms:created>
  <dcterms:modified xsi:type="dcterms:W3CDTF">2023-10-04T14:03:31Z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