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5" r:id="rId10"/>
  </p:sldIdLst>
  <p:sldSz cx="12192000" cy="6858000"/>
  <p:notesSz cx="6886575" cy="100187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46F86A-57BD-40A2-ADD4-AF4DBD65A494}" v="2" dt="2023-01-20T11:52:25.5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Boden_(Bodenkunde)" TargetMode="External"/><Relationship Id="rId13" Type="http://schemas.openxmlformats.org/officeDocument/2006/relationships/hyperlink" Target="https://de.wikipedia.org/wiki/Evapotranspiration" TargetMode="External"/><Relationship Id="rId18" Type="http://schemas.openxmlformats.org/officeDocument/2006/relationships/hyperlink" Target="https://de.wikipedia.org/wiki/Aggregatzustand" TargetMode="External"/><Relationship Id="rId3" Type="http://schemas.openxmlformats.org/officeDocument/2006/relationships/hyperlink" Target="https://de.wikipedia.org/wiki/Evaporation" TargetMode="External"/><Relationship Id="rId21" Type="http://schemas.openxmlformats.org/officeDocument/2006/relationships/hyperlink" Target="https://de.wikipedia.org/wiki/Kondensation" TargetMode="External"/><Relationship Id="rId7" Type="http://schemas.openxmlformats.org/officeDocument/2006/relationships/hyperlink" Target="https://de.wikipedia.org/wiki/Flora" TargetMode="External"/><Relationship Id="rId12" Type="http://schemas.openxmlformats.org/officeDocument/2006/relationships/hyperlink" Target="https://de.wikipedia.org/wiki/Wasserverbrauch" TargetMode="External"/><Relationship Id="rId17" Type="http://schemas.openxmlformats.org/officeDocument/2006/relationships/hyperlink" Target="https://de.wikipedia.org/wiki/Gas" TargetMode="External"/><Relationship Id="rId2" Type="http://schemas.openxmlformats.org/officeDocument/2006/relationships/hyperlink" Target="https://de.wikipedia.org/wiki/Transpiration" TargetMode="External"/><Relationship Id="rId16" Type="http://schemas.openxmlformats.org/officeDocument/2006/relationships/hyperlink" Target="https://de.wikipedia.org/wiki/Fl%C3%BCssigkeit" TargetMode="External"/><Relationship Id="rId20" Type="http://schemas.openxmlformats.org/officeDocument/2006/relationships/hyperlink" Target="https://de.wikipedia.org/wiki/Joule" TargetMode="External"/><Relationship Id="rId1" Type="http://schemas.openxmlformats.org/officeDocument/2006/relationships/hyperlink" Target="https://de.wikipedia.org/wiki/Meteorologie" TargetMode="External"/><Relationship Id="rId6" Type="http://schemas.openxmlformats.org/officeDocument/2006/relationships/hyperlink" Target="https://de.wikipedia.org/wiki/Fauna" TargetMode="External"/><Relationship Id="rId11" Type="http://schemas.openxmlformats.org/officeDocument/2006/relationships/hyperlink" Target="https://de.wikipedia.org/wiki/Gartenbau" TargetMode="External"/><Relationship Id="rId5" Type="http://schemas.openxmlformats.org/officeDocument/2006/relationships/hyperlink" Target="https://de.wikipedia.org/wiki/Wasser" TargetMode="External"/><Relationship Id="rId15" Type="http://schemas.openxmlformats.org/officeDocument/2006/relationships/hyperlink" Target="https://de.wikipedia.org/wiki/Verdampfen" TargetMode="External"/><Relationship Id="rId10" Type="http://schemas.openxmlformats.org/officeDocument/2006/relationships/hyperlink" Target="https://de.wikipedia.org/wiki/Landwirtschaft" TargetMode="External"/><Relationship Id="rId19" Type="http://schemas.openxmlformats.org/officeDocument/2006/relationships/hyperlink" Target="https://de.wikipedia.org/wiki/W%C3%A4rme" TargetMode="External"/><Relationship Id="rId4" Type="http://schemas.openxmlformats.org/officeDocument/2006/relationships/hyperlink" Target="https://de.wikipedia.org/wiki/Verdunstung" TargetMode="External"/><Relationship Id="rId9" Type="http://schemas.openxmlformats.org/officeDocument/2006/relationships/hyperlink" Target="https://de.wikipedia.org/wiki/Hydrologie" TargetMode="External"/><Relationship Id="rId14" Type="http://schemas.openxmlformats.org/officeDocument/2006/relationships/hyperlink" Target="https://de.wikipedia.org/wiki/Earth_Overshoot_Day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Temperatur" TargetMode="External"/><Relationship Id="rId2" Type="http://schemas.openxmlformats.org/officeDocument/2006/relationships/hyperlink" Target="https://de.wikipedia.org/wiki/Luftfeuchtigkeit" TargetMode="External"/><Relationship Id="rId1" Type="http://schemas.openxmlformats.org/officeDocument/2006/relationships/hyperlink" Target="https://de.wikipedia.org/wiki/Sonnenstrahlung" TargetMode="External"/><Relationship Id="rId5" Type="http://schemas.openxmlformats.org/officeDocument/2006/relationships/hyperlink" Target="https://de.wikipedia.org/wiki/Windgeschwindigkeit" TargetMode="External"/><Relationship Id="rId4" Type="http://schemas.openxmlformats.org/officeDocument/2006/relationships/hyperlink" Target="https://de.wikipedia.org/wiki/Luftschicht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Boden_(Bodenkunde)" TargetMode="External"/><Relationship Id="rId13" Type="http://schemas.openxmlformats.org/officeDocument/2006/relationships/hyperlink" Target="https://de.wikipedia.org/wiki/Evapotranspiration" TargetMode="External"/><Relationship Id="rId18" Type="http://schemas.openxmlformats.org/officeDocument/2006/relationships/hyperlink" Target="https://de.wikipedia.org/wiki/Aggregatzustand" TargetMode="External"/><Relationship Id="rId3" Type="http://schemas.openxmlformats.org/officeDocument/2006/relationships/hyperlink" Target="https://de.wikipedia.org/wiki/Evaporation" TargetMode="External"/><Relationship Id="rId21" Type="http://schemas.openxmlformats.org/officeDocument/2006/relationships/hyperlink" Target="https://de.wikipedia.org/wiki/Kondensation" TargetMode="External"/><Relationship Id="rId7" Type="http://schemas.openxmlformats.org/officeDocument/2006/relationships/hyperlink" Target="https://de.wikipedia.org/wiki/Flora" TargetMode="External"/><Relationship Id="rId12" Type="http://schemas.openxmlformats.org/officeDocument/2006/relationships/hyperlink" Target="https://de.wikipedia.org/wiki/Wasserverbrauch" TargetMode="External"/><Relationship Id="rId17" Type="http://schemas.openxmlformats.org/officeDocument/2006/relationships/hyperlink" Target="https://de.wikipedia.org/wiki/Gas" TargetMode="External"/><Relationship Id="rId2" Type="http://schemas.openxmlformats.org/officeDocument/2006/relationships/hyperlink" Target="https://de.wikipedia.org/wiki/Transpiration" TargetMode="External"/><Relationship Id="rId16" Type="http://schemas.openxmlformats.org/officeDocument/2006/relationships/hyperlink" Target="https://de.wikipedia.org/wiki/Fl%C3%BCssigkeit" TargetMode="External"/><Relationship Id="rId20" Type="http://schemas.openxmlformats.org/officeDocument/2006/relationships/hyperlink" Target="https://de.wikipedia.org/wiki/Joule" TargetMode="External"/><Relationship Id="rId1" Type="http://schemas.openxmlformats.org/officeDocument/2006/relationships/hyperlink" Target="https://de.wikipedia.org/wiki/Meteorologie" TargetMode="External"/><Relationship Id="rId6" Type="http://schemas.openxmlformats.org/officeDocument/2006/relationships/hyperlink" Target="https://de.wikipedia.org/wiki/Fauna" TargetMode="External"/><Relationship Id="rId11" Type="http://schemas.openxmlformats.org/officeDocument/2006/relationships/hyperlink" Target="https://de.wikipedia.org/wiki/Gartenbau" TargetMode="External"/><Relationship Id="rId5" Type="http://schemas.openxmlformats.org/officeDocument/2006/relationships/hyperlink" Target="https://de.wikipedia.org/wiki/Wasser" TargetMode="External"/><Relationship Id="rId15" Type="http://schemas.openxmlformats.org/officeDocument/2006/relationships/hyperlink" Target="https://de.wikipedia.org/wiki/Verdampfen" TargetMode="External"/><Relationship Id="rId10" Type="http://schemas.openxmlformats.org/officeDocument/2006/relationships/hyperlink" Target="https://de.wikipedia.org/wiki/Landwirtschaft" TargetMode="External"/><Relationship Id="rId19" Type="http://schemas.openxmlformats.org/officeDocument/2006/relationships/hyperlink" Target="https://de.wikipedia.org/wiki/W%C3%A4rme" TargetMode="External"/><Relationship Id="rId4" Type="http://schemas.openxmlformats.org/officeDocument/2006/relationships/hyperlink" Target="https://de.wikipedia.org/wiki/Verdunstung" TargetMode="External"/><Relationship Id="rId9" Type="http://schemas.openxmlformats.org/officeDocument/2006/relationships/hyperlink" Target="https://de.wikipedia.org/wiki/Hydrologie" TargetMode="External"/><Relationship Id="rId14" Type="http://schemas.openxmlformats.org/officeDocument/2006/relationships/hyperlink" Target="https://de.wikipedia.org/wiki/Earth_Overshoot_Day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Temperatur" TargetMode="External"/><Relationship Id="rId2" Type="http://schemas.openxmlformats.org/officeDocument/2006/relationships/hyperlink" Target="https://de.wikipedia.org/wiki/Luftfeuchtigkeit" TargetMode="External"/><Relationship Id="rId1" Type="http://schemas.openxmlformats.org/officeDocument/2006/relationships/hyperlink" Target="https://de.wikipedia.org/wiki/Sonnenstrahlung" TargetMode="External"/><Relationship Id="rId5" Type="http://schemas.openxmlformats.org/officeDocument/2006/relationships/hyperlink" Target="https://de.wikipedia.org/wiki/Windgeschwindigkeit" TargetMode="External"/><Relationship Id="rId4" Type="http://schemas.openxmlformats.org/officeDocument/2006/relationships/hyperlink" Target="https://de.wikipedia.org/wiki/Luftschicht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CFB36B-BE4A-4B6C-A9A0-3D6FAE9C6A65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57AA380-2EA9-4013-B0B5-DB1783125C39}">
      <dgm:prSet/>
      <dgm:spPr/>
      <dgm:t>
        <a:bodyPr/>
        <a:lstStyle/>
        <a:p>
          <a:r>
            <a:rPr lang="de-DE" b="0" i="0"/>
            <a:t>bezeichnet in der </a:t>
          </a:r>
          <a:r>
            <a:rPr lang="de-DE" b="0" i="0">
              <a:hlinkClick xmlns:r="http://schemas.openxmlformats.org/officeDocument/2006/relationships" r:id="rId1"/>
            </a:rPr>
            <a:t>Meteorologie</a:t>
          </a:r>
          <a:r>
            <a:rPr lang="de-DE" b="0" i="0"/>
            <a:t> die Summe aus </a:t>
          </a:r>
          <a:r>
            <a:rPr lang="de-DE" b="0" i="0">
              <a:hlinkClick xmlns:r="http://schemas.openxmlformats.org/officeDocument/2006/relationships" r:id="rId2"/>
            </a:rPr>
            <a:t>Transpiration</a:t>
          </a:r>
          <a:r>
            <a:rPr lang="de-DE" b="0" i="0"/>
            <a:t> und </a:t>
          </a:r>
          <a:r>
            <a:rPr lang="de-DE" b="0" i="0">
              <a:hlinkClick xmlns:r="http://schemas.openxmlformats.org/officeDocument/2006/relationships" r:id="rId3"/>
            </a:rPr>
            <a:t>Evaporation</a:t>
          </a:r>
          <a:r>
            <a:rPr lang="de-DE" b="0" i="0"/>
            <a:t>, also der </a:t>
          </a:r>
          <a:r>
            <a:rPr lang="de-DE" b="0" i="0">
              <a:hlinkClick xmlns:r="http://schemas.openxmlformats.org/officeDocument/2006/relationships" r:id="rId4"/>
            </a:rPr>
            <a:t>Verdunstung</a:t>
          </a:r>
          <a:r>
            <a:rPr lang="de-DE" b="0" i="0"/>
            <a:t> von </a:t>
          </a:r>
          <a:r>
            <a:rPr lang="de-DE" b="0" i="0">
              <a:hlinkClick xmlns:r="http://schemas.openxmlformats.org/officeDocument/2006/relationships" r:id="rId5"/>
            </a:rPr>
            <a:t>Wasser</a:t>
          </a:r>
          <a:r>
            <a:rPr lang="de-DE" b="0" i="0"/>
            <a:t> aus </a:t>
          </a:r>
          <a:r>
            <a:rPr lang="de-DE" b="0" i="0">
              <a:hlinkClick xmlns:r="http://schemas.openxmlformats.org/officeDocument/2006/relationships" r:id="rId6"/>
            </a:rPr>
            <a:t>Tier</a:t>
          </a:r>
          <a:r>
            <a:rPr lang="de-DE" b="0" i="0"/>
            <a:t>- und </a:t>
          </a:r>
          <a:r>
            <a:rPr lang="de-DE" b="0" i="0">
              <a:hlinkClick xmlns:r="http://schemas.openxmlformats.org/officeDocument/2006/relationships" r:id="rId7"/>
            </a:rPr>
            <a:t>Pflanzenwelt</a:t>
          </a:r>
          <a:r>
            <a:rPr lang="de-DE" b="0" i="0"/>
            <a:t> sowie von </a:t>
          </a:r>
          <a:r>
            <a:rPr lang="de-DE" b="0" i="0">
              <a:hlinkClick xmlns:r="http://schemas.openxmlformats.org/officeDocument/2006/relationships" r:id="rId8"/>
            </a:rPr>
            <a:t>Boden</a:t>
          </a:r>
          <a:r>
            <a:rPr lang="de-DE" b="0" i="0"/>
            <a:t>- und Wasseroberflächen. Der Evapotranspirationswert spielt eine wichtige Rolle in der </a:t>
          </a:r>
          <a:r>
            <a:rPr lang="de-DE" b="0" i="0">
              <a:hlinkClick xmlns:r="http://schemas.openxmlformats.org/officeDocument/2006/relationships" r:id="rId9"/>
            </a:rPr>
            <a:t>Hydrologie</a:t>
          </a:r>
          <a:r>
            <a:rPr lang="de-DE" b="0" i="0"/>
            <a:t> sowie in </a:t>
          </a:r>
          <a:r>
            <a:rPr lang="de-DE" b="0" i="0">
              <a:hlinkClick xmlns:r="http://schemas.openxmlformats.org/officeDocument/2006/relationships" r:id="rId10"/>
            </a:rPr>
            <a:t>Landwirtschaft</a:t>
          </a:r>
          <a:r>
            <a:rPr lang="de-DE" b="0" i="0"/>
            <a:t> und </a:t>
          </a:r>
          <a:r>
            <a:rPr lang="de-DE" b="0" i="0">
              <a:hlinkClick xmlns:r="http://schemas.openxmlformats.org/officeDocument/2006/relationships" r:id="rId11"/>
            </a:rPr>
            <a:t>Gartenbau</a:t>
          </a:r>
          <a:r>
            <a:rPr lang="de-DE" b="0" i="0"/>
            <a:t> sowie bei der Berechnung des weltweiten </a:t>
          </a:r>
          <a:r>
            <a:rPr lang="de-DE" b="0" i="0">
              <a:hlinkClick xmlns:r="http://schemas.openxmlformats.org/officeDocument/2006/relationships" r:id="rId12"/>
            </a:rPr>
            <a:t>Wasserbedarfs</a:t>
          </a:r>
          <a:r>
            <a:rPr lang="de-DE" b="0" i="0"/>
            <a:t>.</a:t>
          </a:r>
          <a:r>
            <a:rPr lang="de-DE" b="0" i="0" baseline="30000">
              <a:hlinkClick xmlns:r="http://schemas.openxmlformats.org/officeDocument/2006/relationships" r:id="rId13"/>
            </a:rPr>
            <a:t>[1]</a:t>
          </a:r>
          <a:endParaRPr lang="en-US"/>
        </a:p>
      </dgm:t>
    </dgm:pt>
    <dgm:pt modelId="{66F297BB-E913-492E-A1DA-7E349CF72B35}" type="parTrans" cxnId="{C4796971-EF3D-4E0A-BE61-B4277F79C256}">
      <dgm:prSet/>
      <dgm:spPr/>
      <dgm:t>
        <a:bodyPr/>
        <a:lstStyle/>
        <a:p>
          <a:endParaRPr lang="en-US"/>
        </a:p>
      </dgm:t>
    </dgm:pt>
    <dgm:pt modelId="{431B1BCD-A711-4DAC-A165-55BAC8D9E6D1}" type="sibTrans" cxnId="{C4796971-EF3D-4E0A-BE61-B4277F79C256}">
      <dgm:prSet/>
      <dgm:spPr/>
      <dgm:t>
        <a:bodyPr/>
        <a:lstStyle/>
        <a:p>
          <a:endParaRPr lang="en-US"/>
        </a:p>
      </dgm:t>
    </dgm:pt>
    <dgm:pt modelId="{AB6DC43B-B805-42DD-9358-64D33E45307F}">
      <dgm:prSet/>
      <dgm:spPr/>
      <dgm:t>
        <a:bodyPr/>
        <a:lstStyle/>
        <a:p>
          <a:r>
            <a:rPr lang="de-DE" b="0" i="0"/>
            <a:t>Dieser Bedarf wurde bis vor Kurzem erheblich unterschätzt: nach neuen Analysen und Datenerhebungen liegt der weltweite Süßwasserbedarf insgesamt bei geschätzt jährlich 4.370 km³ (2015), wobei die Grenze der nachhaltigen Nutzung bei 4.000 km³ angegeben wird (</a:t>
          </a:r>
          <a:r>
            <a:rPr lang="de-DE" b="0" i="1"/>
            <a:t>siehe auch</a:t>
          </a:r>
          <a:r>
            <a:rPr lang="de-DE" b="0" i="0"/>
            <a:t> </a:t>
          </a:r>
          <a:r>
            <a:rPr lang="de-DE" b="0" i="0">
              <a:hlinkClick xmlns:r="http://schemas.openxmlformats.org/officeDocument/2006/relationships" r:id="rId14"/>
            </a:rPr>
            <a:t>Welterschöpfungstag</a:t>
          </a:r>
          <a:r>
            <a:rPr lang="de-DE" b="0" i="0"/>
            <a:t>); der Anteil der Evapotranspiration wird nun mit ca. 20 % angenommen.</a:t>
          </a:r>
          <a:r>
            <a:rPr lang="de-DE" b="0" i="0" baseline="30000">
              <a:hlinkClick xmlns:r="http://schemas.openxmlformats.org/officeDocument/2006/relationships" r:id="rId13"/>
            </a:rPr>
            <a:t>[1]</a:t>
          </a:r>
          <a:endParaRPr lang="en-US"/>
        </a:p>
      </dgm:t>
    </dgm:pt>
    <dgm:pt modelId="{F390AF0E-3C14-4DE8-B37D-A1D63875AD4A}" type="parTrans" cxnId="{19209EF1-55DA-4AFA-9E01-A8AB6631C252}">
      <dgm:prSet/>
      <dgm:spPr/>
      <dgm:t>
        <a:bodyPr/>
        <a:lstStyle/>
        <a:p>
          <a:endParaRPr lang="en-US"/>
        </a:p>
      </dgm:t>
    </dgm:pt>
    <dgm:pt modelId="{2BAA3390-F05D-4895-8C57-DA55DEDD9B54}" type="sibTrans" cxnId="{19209EF1-55DA-4AFA-9E01-A8AB6631C252}">
      <dgm:prSet/>
      <dgm:spPr/>
      <dgm:t>
        <a:bodyPr/>
        <a:lstStyle/>
        <a:p>
          <a:endParaRPr lang="en-US"/>
        </a:p>
      </dgm:t>
    </dgm:pt>
    <dgm:pt modelId="{FB87D80F-D56A-4835-8A59-67806CF50A03}">
      <dgm:prSet/>
      <dgm:spPr/>
      <dgm:t>
        <a:bodyPr/>
        <a:lstStyle/>
        <a:p>
          <a:r>
            <a:rPr lang="de-DE" b="0" i="0"/>
            <a:t>Die zur </a:t>
          </a:r>
          <a:r>
            <a:rPr lang="de-DE" b="0" i="0">
              <a:hlinkClick xmlns:r="http://schemas.openxmlformats.org/officeDocument/2006/relationships" r:id="rId15"/>
            </a:rPr>
            <a:t>Verdampfung</a:t>
          </a:r>
          <a:r>
            <a:rPr lang="de-DE" b="0" i="0"/>
            <a:t> (Übergang vom </a:t>
          </a:r>
          <a:r>
            <a:rPr lang="de-DE" b="0" i="0">
              <a:hlinkClick xmlns:r="http://schemas.openxmlformats.org/officeDocument/2006/relationships" r:id="rId16"/>
            </a:rPr>
            <a:t>flüssigen</a:t>
          </a:r>
          <a:r>
            <a:rPr lang="de-DE" b="0" i="0"/>
            <a:t> in den </a:t>
          </a:r>
          <a:r>
            <a:rPr lang="de-DE" b="0" i="0">
              <a:hlinkClick xmlns:r="http://schemas.openxmlformats.org/officeDocument/2006/relationships" r:id="rId17"/>
            </a:rPr>
            <a:t>gasförmigen</a:t>
          </a:r>
          <a:r>
            <a:rPr lang="de-DE" b="0" i="0"/>
            <a:t> </a:t>
          </a:r>
          <a:r>
            <a:rPr lang="de-DE" b="0" i="0">
              <a:hlinkClick xmlns:r="http://schemas.openxmlformats.org/officeDocument/2006/relationships" r:id="rId18"/>
            </a:rPr>
            <a:t>Aggregatzustand</a:t>
          </a:r>
          <a:r>
            <a:rPr lang="de-DE" b="0" i="0"/>
            <a:t>) notwendige spezifische </a:t>
          </a:r>
          <a:r>
            <a:rPr lang="de-DE" b="0" i="0">
              <a:hlinkClick xmlns:r="http://schemas.openxmlformats.org/officeDocument/2006/relationships" r:id="rId19"/>
            </a:rPr>
            <a:t>Wärmemenge</a:t>
          </a:r>
          <a:r>
            <a:rPr lang="de-DE" b="0" i="0"/>
            <a:t> beträgt 2257 </a:t>
          </a:r>
          <a:r>
            <a:rPr lang="de-DE" b="0" i="0">
              <a:hlinkClick xmlns:r="http://schemas.openxmlformats.org/officeDocument/2006/relationships" r:id="rId20"/>
            </a:rPr>
            <a:t>kJ</a:t>
          </a:r>
          <a:r>
            <a:rPr lang="de-DE" b="0" i="0"/>
            <a:t>/kg (20 °C); sie wird beim umgekehrten Vorgang, der </a:t>
          </a:r>
          <a:r>
            <a:rPr lang="de-DE" b="0" i="0">
              <a:hlinkClick xmlns:r="http://schemas.openxmlformats.org/officeDocument/2006/relationships" r:id="rId21"/>
            </a:rPr>
            <a:t>Kondensation</a:t>
          </a:r>
          <a:r>
            <a:rPr lang="de-DE" b="0" i="0"/>
            <a:t> wieder frei.</a:t>
          </a:r>
          <a:endParaRPr lang="en-US"/>
        </a:p>
      </dgm:t>
    </dgm:pt>
    <dgm:pt modelId="{00C4166F-267F-49B1-A466-3717A8791B97}" type="parTrans" cxnId="{BC79DE51-8B54-42A9-9B88-5A300ECD68D0}">
      <dgm:prSet/>
      <dgm:spPr/>
      <dgm:t>
        <a:bodyPr/>
        <a:lstStyle/>
        <a:p>
          <a:endParaRPr lang="en-US"/>
        </a:p>
      </dgm:t>
    </dgm:pt>
    <dgm:pt modelId="{F6E78388-26E9-4DCD-9B98-0AC09EB24AF6}" type="sibTrans" cxnId="{BC79DE51-8B54-42A9-9B88-5A300ECD68D0}">
      <dgm:prSet/>
      <dgm:spPr/>
      <dgm:t>
        <a:bodyPr/>
        <a:lstStyle/>
        <a:p>
          <a:endParaRPr lang="en-US"/>
        </a:p>
      </dgm:t>
    </dgm:pt>
    <dgm:pt modelId="{0A47D1FB-C8B2-4643-A88F-EFB43754C445}" type="pres">
      <dgm:prSet presAssocID="{76CFB36B-BE4A-4B6C-A9A0-3D6FAE9C6A65}" presName="Name0" presStyleCnt="0">
        <dgm:presLayoutVars>
          <dgm:dir/>
          <dgm:resizeHandles val="exact"/>
        </dgm:presLayoutVars>
      </dgm:prSet>
      <dgm:spPr/>
    </dgm:pt>
    <dgm:pt modelId="{DA557FC4-4125-407B-97B2-D7A7C3678393}" type="pres">
      <dgm:prSet presAssocID="{357AA380-2EA9-4013-B0B5-DB1783125C39}" presName="node" presStyleLbl="node1" presStyleIdx="0" presStyleCnt="3">
        <dgm:presLayoutVars>
          <dgm:bulletEnabled val="1"/>
        </dgm:presLayoutVars>
      </dgm:prSet>
      <dgm:spPr/>
    </dgm:pt>
    <dgm:pt modelId="{59D17FA7-2BDF-4EE4-917D-A83C65182BFC}" type="pres">
      <dgm:prSet presAssocID="{431B1BCD-A711-4DAC-A165-55BAC8D9E6D1}" presName="sibTrans" presStyleLbl="sibTrans2D1" presStyleIdx="0" presStyleCnt="2"/>
      <dgm:spPr/>
    </dgm:pt>
    <dgm:pt modelId="{2F9A3339-4953-405A-80C5-911C2DA48034}" type="pres">
      <dgm:prSet presAssocID="{431B1BCD-A711-4DAC-A165-55BAC8D9E6D1}" presName="connectorText" presStyleLbl="sibTrans2D1" presStyleIdx="0" presStyleCnt="2"/>
      <dgm:spPr/>
    </dgm:pt>
    <dgm:pt modelId="{687259D4-42C9-48AC-8ED0-0F3AB3256F7C}" type="pres">
      <dgm:prSet presAssocID="{AB6DC43B-B805-42DD-9358-64D33E45307F}" presName="node" presStyleLbl="node1" presStyleIdx="1" presStyleCnt="3">
        <dgm:presLayoutVars>
          <dgm:bulletEnabled val="1"/>
        </dgm:presLayoutVars>
      </dgm:prSet>
      <dgm:spPr/>
    </dgm:pt>
    <dgm:pt modelId="{8D4CE34E-200B-4532-9E77-F82A24A289B0}" type="pres">
      <dgm:prSet presAssocID="{2BAA3390-F05D-4895-8C57-DA55DEDD9B54}" presName="sibTrans" presStyleLbl="sibTrans2D1" presStyleIdx="1" presStyleCnt="2"/>
      <dgm:spPr/>
    </dgm:pt>
    <dgm:pt modelId="{4E2496B9-DA9F-4FF0-B2F1-787932B2F24E}" type="pres">
      <dgm:prSet presAssocID="{2BAA3390-F05D-4895-8C57-DA55DEDD9B54}" presName="connectorText" presStyleLbl="sibTrans2D1" presStyleIdx="1" presStyleCnt="2"/>
      <dgm:spPr/>
    </dgm:pt>
    <dgm:pt modelId="{051247CB-6520-4D18-9F51-D5F69AB95459}" type="pres">
      <dgm:prSet presAssocID="{FB87D80F-D56A-4835-8A59-67806CF50A03}" presName="node" presStyleLbl="node1" presStyleIdx="2" presStyleCnt="3">
        <dgm:presLayoutVars>
          <dgm:bulletEnabled val="1"/>
        </dgm:presLayoutVars>
      </dgm:prSet>
      <dgm:spPr/>
    </dgm:pt>
  </dgm:ptLst>
  <dgm:cxnLst>
    <dgm:cxn modelId="{E0614C07-DC0B-4950-8E34-A13CC86AC764}" type="presOf" srcId="{2BAA3390-F05D-4895-8C57-DA55DEDD9B54}" destId="{8D4CE34E-200B-4532-9E77-F82A24A289B0}" srcOrd="0" destOrd="0" presId="urn:microsoft.com/office/officeart/2005/8/layout/process1"/>
    <dgm:cxn modelId="{A2431143-7814-4557-B606-9F4203BE48A2}" type="presOf" srcId="{AB6DC43B-B805-42DD-9358-64D33E45307F}" destId="{687259D4-42C9-48AC-8ED0-0F3AB3256F7C}" srcOrd="0" destOrd="0" presId="urn:microsoft.com/office/officeart/2005/8/layout/process1"/>
    <dgm:cxn modelId="{C4796971-EF3D-4E0A-BE61-B4277F79C256}" srcId="{76CFB36B-BE4A-4B6C-A9A0-3D6FAE9C6A65}" destId="{357AA380-2EA9-4013-B0B5-DB1783125C39}" srcOrd="0" destOrd="0" parTransId="{66F297BB-E913-492E-A1DA-7E349CF72B35}" sibTransId="{431B1BCD-A711-4DAC-A165-55BAC8D9E6D1}"/>
    <dgm:cxn modelId="{BC79DE51-8B54-42A9-9B88-5A300ECD68D0}" srcId="{76CFB36B-BE4A-4B6C-A9A0-3D6FAE9C6A65}" destId="{FB87D80F-D56A-4835-8A59-67806CF50A03}" srcOrd="2" destOrd="0" parTransId="{00C4166F-267F-49B1-A466-3717A8791B97}" sibTransId="{F6E78388-26E9-4DCD-9B98-0AC09EB24AF6}"/>
    <dgm:cxn modelId="{A2E0DC7C-326E-4C84-B663-9647F8915F57}" type="presOf" srcId="{FB87D80F-D56A-4835-8A59-67806CF50A03}" destId="{051247CB-6520-4D18-9F51-D5F69AB95459}" srcOrd="0" destOrd="0" presId="urn:microsoft.com/office/officeart/2005/8/layout/process1"/>
    <dgm:cxn modelId="{CBEDFD96-BF40-4419-9EDD-D6996BEB1FD0}" type="presOf" srcId="{431B1BCD-A711-4DAC-A165-55BAC8D9E6D1}" destId="{2F9A3339-4953-405A-80C5-911C2DA48034}" srcOrd="1" destOrd="0" presId="urn:microsoft.com/office/officeart/2005/8/layout/process1"/>
    <dgm:cxn modelId="{589048B6-7110-4974-88DF-9F39941B873E}" type="presOf" srcId="{76CFB36B-BE4A-4B6C-A9A0-3D6FAE9C6A65}" destId="{0A47D1FB-C8B2-4643-A88F-EFB43754C445}" srcOrd="0" destOrd="0" presId="urn:microsoft.com/office/officeart/2005/8/layout/process1"/>
    <dgm:cxn modelId="{6D8EF9B9-A565-4181-981D-6E89E40FFC99}" type="presOf" srcId="{2BAA3390-F05D-4895-8C57-DA55DEDD9B54}" destId="{4E2496B9-DA9F-4FF0-B2F1-787932B2F24E}" srcOrd="1" destOrd="0" presId="urn:microsoft.com/office/officeart/2005/8/layout/process1"/>
    <dgm:cxn modelId="{4550D5BC-4F53-4256-A2E3-A71B3935FB2B}" type="presOf" srcId="{431B1BCD-A711-4DAC-A165-55BAC8D9E6D1}" destId="{59D17FA7-2BDF-4EE4-917D-A83C65182BFC}" srcOrd="0" destOrd="0" presId="urn:microsoft.com/office/officeart/2005/8/layout/process1"/>
    <dgm:cxn modelId="{66A074E2-183C-409F-BEBC-DF82843AF8FD}" type="presOf" srcId="{357AA380-2EA9-4013-B0B5-DB1783125C39}" destId="{DA557FC4-4125-407B-97B2-D7A7C3678393}" srcOrd="0" destOrd="0" presId="urn:microsoft.com/office/officeart/2005/8/layout/process1"/>
    <dgm:cxn modelId="{19209EF1-55DA-4AFA-9E01-A8AB6631C252}" srcId="{76CFB36B-BE4A-4B6C-A9A0-3D6FAE9C6A65}" destId="{AB6DC43B-B805-42DD-9358-64D33E45307F}" srcOrd="1" destOrd="0" parTransId="{F390AF0E-3C14-4DE8-B37D-A1D63875AD4A}" sibTransId="{2BAA3390-F05D-4895-8C57-DA55DEDD9B54}"/>
    <dgm:cxn modelId="{C6B8CB3E-9519-4047-A4FB-D816570761D5}" type="presParOf" srcId="{0A47D1FB-C8B2-4643-A88F-EFB43754C445}" destId="{DA557FC4-4125-407B-97B2-D7A7C3678393}" srcOrd="0" destOrd="0" presId="urn:microsoft.com/office/officeart/2005/8/layout/process1"/>
    <dgm:cxn modelId="{5B369AC8-7847-4CA9-9435-9F1FDCC32DB2}" type="presParOf" srcId="{0A47D1FB-C8B2-4643-A88F-EFB43754C445}" destId="{59D17FA7-2BDF-4EE4-917D-A83C65182BFC}" srcOrd="1" destOrd="0" presId="urn:microsoft.com/office/officeart/2005/8/layout/process1"/>
    <dgm:cxn modelId="{DC989E61-5CAF-4FFD-BC26-7D215149F951}" type="presParOf" srcId="{59D17FA7-2BDF-4EE4-917D-A83C65182BFC}" destId="{2F9A3339-4953-405A-80C5-911C2DA48034}" srcOrd="0" destOrd="0" presId="urn:microsoft.com/office/officeart/2005/8/layout/process1"/>
    <dgm:cxn modelId="{489C05C2-4928-459D-AB58-4984EDB5C594}" type="presParOf" srcId="{0A47D1FB-C8B2-4643-A88F-EFB43754C445}" destId="{687259D4-42C9-48AC-8ED0-0F3AB3256F7C}" srcOrd="2" destOrd="0" presId="urn:microsoft.com/office/officeart/2005/8/layout/process1"/>
    <dgm:cxn modelId="{D581F9FE-A594-4857-A1F5-39A3EDB2F927}" type="presParOf" srcId="{0A47D1FB-C8B2-4643-A88F-EFB43754C445}" destId="{8D4CE34E-200B-4532-9E77-F82A24A289B0}" srcOrd="3" destOrd="0" presId="urn:microsoft.com/office/officeart/2005/8/layout/process1"/>
    <dgm:cxn modelId="{10D82119-2F21-4162-AECC-B77731BA4B17}" type="presParOf" srcId="{8D4CE34E-200B-4532-9E77-F82A24A289B0}" destId="{4E2496B9-DA9F-4FF0-B2F1-787932B2F24E}" srcOrd="0" destOrd="0" presId="urn:microsoft.com/office/officeart/2005/8/layout/process1"/>
    <dgm:cxn modelId="{E35528E6-480E-4117-913D-38ADC8C6B443}" type="presParOf" srcId="{0A47D1FB-C8B2-4643-A88F-EFB43754C445}" destId="{051247CB-6520-4D18-9F51-D5F69AB954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453E7F-B7E7-427B-893B-EEFC7B7D52E3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F396AB0-BB04-4F7C-A809-B66C38FCD5DB}">
      <dgm:prSet/>
      <dgm:spPr/>
      <dgm:t>
        <a:bodyPr/>
        <a:lstStyle/>
        <a:p>
          <a:r>
            <a:rPr lang="de-DE" b="0" i="0" u="sng"/>
            <a:t>Faktoren</a:t>
          </a:r>
          <a:endParaRPr lang="en-US"/>
        </a:p>
      </dgm:t>
    </dgm:pt>
    <dgm:pt modelId="{E638BCF9-51B3-49B6-A61F-D25571698363}" type="parTrans" cxnId="{D80D9C6F-4CC7-4597-AA6C-C74597E63C9E}">
      <dgm:prSet/>
      <dgm:spPr/>
      <dgm:t>
        <a:bodyPr/>
        <a:lstStyle/>
        <a:p>
          <a:endParaRPr lang="en-US"/>
        </a:p>
      </dgm:t>
    </dgm:pt>
    <dgm:pt modelId="{7BD35980-92B3-46B5-92FA-EA19B4B609B5}" type="sibTrans" cxnId="{D80D9C6F-4CC7-4597-AA6C-C74597E63C9E}">
      <dgm:prSet/>
      <dgm:spPr/>
      <dgm:t>
        <a:bodyPr/>
        <a:lstStyle/>
        <a:p>
          <a:endParaRPr lang="en-US"/>
        </a:p>
      </dgm:t>
    </dgm:pt>
    <dgm:pt modelId="{7FCD6B07-D285-40B3-8DC1-AF6D26DCCD2D}">
      <dgm:prSet/>
      <dgm:spPr/>
      <dgm:t>
        <a:bodyPr/>
        <a:lstStyle/>
        <a:p>
          <a:r>
            <a:rPr lang="de-DE" b="0" i="0"/>
            <a:t>Wassergehalt des Bodens</a:t>
          </a:r>
          <a:endParaRPr lang="en-US"/>
        </a:p>
      </dgm:t>
    </dgm:pt>
    <dgm:pt modelId="{6EEF3CA7-0046-45A2-BB10-B12BA12DB106}" type="parTrans" cxnId="{3AE1E167-CC73-49B8-83AF-D52F92F1A8A2}">
      <dgm:prSet/>
      <dgm:spPr/>
      <dgm:t>
        <a:bodyPr/>
        <a:lstStyle/>
        <a:p>
          <a:endParaRPr lang="en-US"/>
        </a:p>
      </dgm:t>
    </dgm:pt>
    <dgm:pt modelId="{2D5D545A-800E-45A6-A55A-5FEB5F519345}" type="sibTrans" cxnId="{3AE1E167-CC73-49B8-83AF-D52F92F1A8A2}">
      <dgm:prSet/>
      <dgm:spPr/>
      <dgm:t>
        <a:bodyPr/>
        <a:lstStyle/>
        <a:p>
          <a:endParaRPr lang="en-US"/>
        </a:p>
      </dgm:t>
    </dgm:pt>
    <dgm:pt modelId="{EA6578EC-3A18-4ED5-8092-F5F6E6E9B6BD}">
      <dgm:prSet/>
      <dgm:spPr/>
      <dgm:t>
        <a:bodyPr/>
        <a:lstStyle/>
        <a:p>
          <a:r>
            <a:rPr lang="de-DE" b="0" i="0"/>
            <a:t>Intensität (Biomasse, Produktion) und Artengefüge der    Vegetation (Transpiration)</a:t>
          </a:r>
          <a:endParaRPr lang="en-US"/>
        </a:p>
      </dgm:t>
    </dgm:pt>
    <dgm:pt modelId="{9B4AF678-E336-4FDE-B475-0BA661B245EA}" type="parTrans" cxnId="{047A1DC5-EC90-403E-BD0A-9DCAD811121A}">
      <dgm:prSet/>
      <dgm:spPr/>
      <dgm:t>
        <a:bodyPr/>
        <a:lstStyle/>
        <a:p>
          <a:endParaRPr lang="en-US"/>
        </a:p>
      </dgm:t>
    </dgm:pt>
    <dgm:pt modelId="{FE0BBF50-BE60-484A-9B18-416225DFFCC8}" type="sibTrans" cxnId="{047A1DC5-EC90-403E-BD0A-9DCAD811121A}">
      <dgm:prSet/>
      <dgm:spPr/>
      <dgm:t>
        <a:bodyPr/>
        <a:lstStyle/>
        <a:p>
          <a:endParaRPr lang="en-US"/>
        </a:p>
      </dgm:t>
    </dgm:pt>
    <dgm:pt modelId="{8DEA48D6-C556-4ED3-B59A-FB5B91897119}">
      <dgm:prSet/>
      <dgm:spPr/>
      <dgm:t>
        <a:bodyPr/>
        <a:lstStyle/>
        <a:p>
          <a:r>
            <a:rPr lang="de-DE" b="0" i="0"/>
            <a:t>Bedeckung des Bodens und </a:t>
          </a:r>
          <a:r>
            <a:rPr lang="de-DE" b="0" i="0">
              <a:hlinkClick xmlns:r="http://schemas.openxmlformats.org/officeDocument/2006/relationships" r:id="rId1"/>
            </a:rPr>
            <a:t>Sonneneinstrahlung</a:t>
          </a:r>
          <a:endParaRPr lang="en-US"/>
        </a:p>
      </dgm:t>
    </dgm:pt>
    <dgm:pt modelId="{44AA8E5B-EEBD-4881-BEA6-D92C7C793B9F}" type="parTrans" cxnId="{78368A94-8924-4D34-8980-1DDB3550AF50}">
      <dgm:prSet/>
      <dgm:spPr/>
      <dgm:t>
        <a:bodyPr/>
        <a:lstStyle/>
        <a:p>
          <a:endParaRPr lang="en-US"/>
        </a:p>
      </dgm:t>
    </dgm:pt>
    <dgm:pt modelId="{0926F102-DDB2-4855-A804-24F62B74A100}" type="sibTrans" cxnId="{78368A94-8924-4D34-8980-1DDB3550AF50}">
      <dgm:prSet/>
      <dgm:spPr/>
      <dgm:t>
        <a:bodyPr/>
        <a:lstStyle/>
        <a:p>
          <a:endParaRPr lang="en-US"/>
        </a:p>
      </dgm:t>
    </dgm:pt>
    <dgm:pt modelId="{9E98446B-EF72-48E1-ACF4-4E52C5C13BDA}">
      <dgm:prSet/>
      <dgm:spPr/>
      <dgm:t>
        <a:bodyPr/>
        <a:lstStyle/>
        <a:p>
          <a:r>
            <a:rPr lang="de-DE" b="0" i="0">
              <a:hlinkClick xmlns:r="http://schemas.openxmlformats.org/officeDocument/2006/relationships" r:id="rId2"/>
            </a:rPr>
            <a:t>Luftfeuchtigkeit</a:t>
          </a:r>
          <a:endParaRPr lang="en-US"/>
        </a:p>
      </dgm:t>
    </dgm:pt>
    <dgm:pt modelId="{EB23F02E-5B04-42BD-BBBA-9B5B85E96E5C}" type="parTrans" cxnId="{7E2382B8-3BA5-4AE6-B484-F23BF47B3FE9}">
      <dgm:prSet/>
      <dgm:spPr/>
      <dgm:t>
        <a:bodyPr/>
        <a:lstStyle/>
        <a:p>
          <a:endParaRPr lang="en-US"/>
        </a:p>
      </dgm:t>
    </dgm:pt>
    <dgm:pt modelId="{626F9430-E04D-46EA-9FB9-3AD6DA07A572}" type="sibTrans" cxnId="{7E2382B8-3BA5-4AE6-B484-F23BF47B3FE9}">
      <dgm:prSet/>
      <dgm:spPr/>
      <dgm:t>
        <a:bodyPr/>
        <a:lstStyle/>
        <a:p>
          <a:endParaRPr lang="en-US"/>
        </a:p>
      </dgm:t>
    </dgm:pt>
    <dgm:pt modelId="{068594EB-36DC-4C48-B642-44EFF1055269}">
      <dgm:prSet/>
      <dgm:spPr/>
      <dgm:t>
        <a:bodyPr/>
        <a:lstStyle/>
        <a:p>
          <a:r>
            <a:rPr lang="de-DE" b="0" i="0">
              <a:hlinkClick xmlns:r="http://schemas.openxmlformats.org/officeDocument/2006/relationships" r:id="rId3"/>
            </a:rPr>
            <a:t>Temperatur</a:t>
          </a:r>
          <a:r>
            <a:rPr lang="de-DE" b="0" i="0"/>
            <a:t> der Erd- bzw. Wasseroberfläche</a:t>
          </a:r>
          <a:endParaRPr lang="en-US"/>
        </a:p>
      </dgm:t>
    </dgm:pt>
    <dgm:pt modelId="{59F5B88B-2BB9-443F-B763-C7D4D41ACBF9}" type="parTrans" cxnId="{21C6DD90-9DB9-4B33-BC59-123AABC150E9}">
      <dgm:prSet/>
      <dgm:spPr/>
      <dgm:t>
        <a:bodyPr/>
        <a:lstStyle/>
        <a:p>
          <a:endParaRPr lang="en-US"/>
        </a:p>
      </dgm:t>
    </dgm:pt>
    <dgm:pt modelId="{60760017-27D1-4EFF-ACDE-2D3587044B9E}" type="sibTrans" cxnId="{21C6DD90-9DB9-4B33-BC59-123AABC150E9}">
      <dgm:prSet/>
      <dgm:spPr/>
      <dgm:t>
        <a:bodyPr/>
        <a:lstStyle/>
        <a:p>
          <a:endParaRPr lang="en-US"/>
        </a:p>
      </dgm:t>
    </dgm:pt>
    <dgm:pt modelId="{E57DB9D9-EACD-43A3-B113-7330362413AC}">
      <dgm:prSet/>
      <dgm:spPr/>
      <dgm:t>
        <a:bodyPr/>
        <a:lstStyle/>
        <a:p>
          <a:r>
            <a:rPr lang="de-DE" b="0" i="0"/>
            <a:t>Temperatur der bodennahen </a:t>
          </a:r>
          <a:r>
            <a:rPr lang="de-DE" b="0" i="0">
              <a:hlinkClick xmlns:r="http://schemas.openxmlformats.org/officeDocument/2006/relationships" r:id="rId4"/>
            </a:rPr>
            <a:t>Luftschichten</a:t>
          </a:r>
          <a:endParaRPr lang="en-US"/>
        </a:p>
      </dgm:t>
    </dgm:pt>
    <dgm:pt modelId="{68FD19DF-55F4-4785-BD41-AEDB421111AC}" type="parTrans" cxnId="{F9F55AC6-0A10-4013-8ADB-3BE9A0009151}">
      <dgm:prSet/>
      <dgm:spPr/>
      <dgm:t>
        <a:bodyPr/>
        <a:lstStyle/>
        <a:p>
          <a:endParaRPr lang="en-US"/>
        </a:p>
      </dgm:t>
    </dgm:pt>
    <dgm:pt modelId="{C96BE10C-653C-4A02-B2F8-522AB5672B4F}" type="sibTrans" cxnId="{F9F55AC6-0A10-4013-8ADB-3BE9A0009151}">
      <dgm:prSet/>
      <dgm:spPr/>
      <dgm:t>
        <a:bodyPr/>
        <a:lstStyle/>
        <a:p>
          <a:endParaRPr lang="en-US"/>
        </a:p>
      </dgm:t>
    </dgm:pt>
    <dgm:pt modelId="{663EFFA4-99E8-487D-83C7-49D54265329F}">
      <dgm:prSet/>
      <dgm:spPr/>
      <dgm:t>
        <a:bodyPr/>
        <a:lstStyle/>
        <a:p>
          <a:r>
            <a:rPr lang="de-DE" b="0" i="0">
              <a:hlinkClick xmlns:r="http://schemas.openxmlformats.org/officeDocument/2006/relationships" r:id="rId5"/>
            </a:rPr>
            <a:t>Windgeschwindigkeit</a:t>
          </a:r>
          <a:r>
            <a:rPr lang="de-DE" b="0" i="0"/>
            <a:t> an der Erdoberfläche</a:t>
          </a:r>
          <a:endParaRPr lang="en-US"/>
        </a:p>
      </dgm:t>
    </dgm:pt>
    <dgm:pt modelId="{13EA7217-E5BE-415C-AE8E-7E45A664FB10}" type="parTrans" cxnId="{35EA8C1B-C05C-407E-A799-36B1513778B0}">
      <dgm:prSet/>
      <dgm:spPr/>
      <dgm:t>
        <a:bodyPr/>
        <a:lstStyle/>
        <a:p>
          <a:endParaRPr lang="en-US"/>
        </a:p>
      </dgm:t>
    </dgm:pt>
    <dgm:pt modelId="{35090CAC-E92A-4A52-86F7-DA7173353BF3}" type="sibTrans" cxnId="{35EA8C1B-C05C-407E-A799-36B1513778B0}">
      <dgm:prSet/>
      <dgm:spPr/>
      <dgm:t>
        <a:bodyPr/>
        <a:lstStyle/>
        <a:p>
          <a:endParaRPr lang="en-US"/>
        </a:p>
      </dgm:t>
    </dgm:pt>
    <dgm:pt modelId="{F8191C60-FE88-45DA-9BB9-ADE9323D795C}">
      <dgm:prSet/>
      <dgm:spPr/>
      <dgm:t>
        <a:bodyPr/>
        <a:lstStyle/>
        <a:p>
          <a:r>
            <a:rPr lang="de-DE"/>
            <a:t>Zeitfaktor</a:t>
          </a:r>
          <a:endParaRPr lang="en-US"/>
        </a:p>
      </dgm:t>
    </dgm:pt>
    <dgm:pt modelId="{29071EFE-A749-4636-BBA9-8FD72217C545}" type="parTrans" cxnId="{B47C0284-5616-42C8-8BCE-AF3F1F701A56}">
      <dgm:prSet/>
      <dgm:spPr/>
      <dgm:t>
        <a:bodyPr/>
        <a:lstStyle/>
        <a:p>
          <a:endParaRPr lang="en-US"/>
        </a:p>
      </dgm:t>
    </dgm:pt>
    <dgm:pt modelId="{532CF69D-CCFB-44C0-859E-F140A2C9410B}" type="sibTrans" cxnId="{B47C0284-5616-42C8-8BCE-AF3F1F701A56}">
      <dgm:prSet/>
      <dgm:spPr/>
      <dgm:t>
        <a:bodyPr/>
        <a:lstStyle/>
        <a:p>
          <a:endParaRPr lang="en-US"/>
        </a:p>
      </dgm:t>
    </dgm:pt>
    <dgm:pt modelId="{FD565A51-DB40-4570-AE26-B227E1F94CAA}" type="pres">
      <dgm:prSet presAssocID="{3B453E7F-B7E7-427B-893B-EEFC7B7D52E3}" presName="diagram" presStyleCnt="0">
        <dgm:presLayoutVars>
          <dgm:dir/>
          <dgm:resizeHandles val="exact"/>
        </dgm:presLayoutVars>
      </dgm:prSet>
      <dgm:spPr/>
    </dgm:pt>
    <dgm:pt modelId="{5E193666-D590-4985-A7E7-B4A8F0AE2F8E}" type="pres">
      <dgm:prSet presAssocID="{2F396AB0-BB04-4F7C-A809-B66C38FCD5DB}" presName="node" presStyleLbl="node1" presStyleIdx="0" presStyleCnt="9">
        <dgm:presLayoutVars>
          <dgm:bulletEnabled val="1"/>
        </dgm:presLayoutVars>
      </dgm:prSet>
      <dgm:spPr/>
    </dgm:pt>
    <dgm:pt modelId="{38F40242-A246-4FAA-AD2C-8A494EA572C9}" type="pres">
      <dgm:prSet presAssocID="{7BD35980-92B3-46B5-92FA-EA19B4B609B5}" presName="sibTrans" presStyleCnt="0"/>
      <dgm:spPr/>
    </dgm:pt>
    <dgm:pt modelId="{025361CC-2B6E-4795-879F-3E71A6D6DB8A}" type="pres">
      <dgm:prSet presAssocID="{7FCD6B07-D285-40B3-8DC1-AF6D26DCCD2D}" presName="node" presStyleLbl="node1" presStyleIdx="1" presStyleCnt="9">
        <dgm:presLayoutVars>
          <dgm:bulletEnabled val="1"/>
        </dgm:presLayoutVars>
      </dgm:prSet>
      <dgm:spPr/>
    </dgm:pt>
    <dgm:pt modelId="{3D05428E-44A5-4A6C-9CCF-48D932F7BDB8}" type="pres">
      <dgm:prSet presAssocID="{2D5D545A-800E-45A6-A55A-5FEB5F519345}" presName="sibTrans" presStyleCnt="0"/>
      <dgm:spPr/>
    </dgm:pt>
    <dgm:pt modelId="{11408F4B-A13D-4A58-B79D-1BFF3DFD852F}" type="pres">
      <dgm:prSet presAssocID="{EA6578EC-3A18-4ED5-8092-F5F6E6E9B6BD}" presName="node" presStyleLbl="node1" presStyleIdx="2" presStyleCnt="9">
        <dgm:presLayoutVars>
          <dgm:bulletEnabled val="1"/>
        </dgm:presLayoutVars>
      </dgm:prSet>
      <dgm:spPr/>
    </dgm:pt>
    <dgm:pt modelId="{48759D75-8A84-4E9E-BE7B-F9EDD7117585}" type="pres">
      <dgm:prSet presAssocID="{FE0BBF50-BE60-484A-9B18-416225DFFCC8}" presName="sibTrans" presStyleCnt="0"/>
      <dgm:spPr/>
    </dgm:pt>
    <dgm:pt modelId="{BCBE8B78-3FCC-4625-9D4C-A48EE597FC5C}" type="pres">
      <dgm:prSet presAssocID="{8DEA48D6-C556-4ED3-B59A-FB5B91897119}" presName="node" presStyleLbl="node1" presStyleIdx="3" presStyleCnt="9">
        <dgm:presLayoutVars>
          <dgm:bulletEnabled val="1"/>
        </dgm:presLayoutVars>
      </dgm:prSet>
      <dgm:spPr/>
    </dgm:pt>
    <dgm:pt modelId="{E2D025F9-9F64-4843-A1F5-C212322F7680}" type="pres">
      <dgm:prSet presAssocID="{0926F102-DDB2-4855-A804-24F62B74A100}" presName="sibTrans" presStyleCnt="0"/>
      <dgm:spPr/>
    </dgm:pt>
    <dgm:pt modelId="{88CB29E2-129A-45EE-8ED3-75DA0791D4B2}" type="pres">
      <dgm:prSet presAssocID="{9E98446B-EF72-48E1-ACF4-4E52C5C13BDA}" presName="node" presStyleLbl="node1" presStyleIdx="4" presStyleCnt="9">
        <dgm:presLayoutVars>
          <dgm:bulletEnabled val="1"/>
        </dgm:presLayoutVars>
      </dgm:prSet>
      <dgm:spPr/>
    </dgm:pt>
    <dgm:pt modelId="{33B18E82-70D5-4B54-8ADE-29728A496462}" type="pres">
      <dgm:prSet presAssocID="{626F9430-E04D-46EA-9FB9-3AD6DA07A572}" presName="sibTrans" presStyleCnt="0"/>
      <dgm:spPr/>
    </dgm:pt>
    <dgm:pt modelId="{D25D5320-7B65-41FC-B5EC-AD4C0992BFC4}" type="pres">
      <dgm:prSet presAssocID="{068594EB-36DC-4C48-B642-44EFF1055269}" presName="node" presStyleLbl="node1" presStyleIdx="5" presStyleCnt="9">
        <dgm:presLayoutVars>
          <dgm:bulletEnabled val="1"/>
        </dgm:presLayoutVars>
      </dgm:prSet>
      <dgm:spPr/>
    </dgm:pt>
    <dgm:pt modelId="{6E0FCC33-1DA0-4A98-BEAF-EE677B93AE1A}" type="pres">
      <dgm:prSet presAssocID="{60760017-27D1-4EFF-ACDE-2D3587044B9E}" presName="sibTrans" presStyleCnt="0"/>
      <dgm:spPr/>
    </dgm:pt>
    <dgm:pt modelId="{2F0358CC-EE9A-4BC3-8049-B9795BA95F84}" type="pres">
      <dgm:prSet presAssocID="{E57DB9D9-EACD-43A3-B113-7330362413AC}" presName="node" presStyleLbl="node1" presStyleIdx="6" presStyleCnt="9">
        <dgm:presLayoutVars>
          <dgm:bulletEnabled val="1"/>
        </dgm:presLayoutVars>
      </dgm:prSet>
      <dgm:spPr/>
    </dgm:pt>
    <dgm:pt modelId="{AFF0087D-EFBD-40A1-9386-7E70158F44AB}" type="pres">
      <dgm:prSet presAssocID="{C96BE10C-653C-4A02-B2F8-522AB5672B4F}" presName="sibTrans" presStyleCnt="0"/>
      <dgm:spPr/>
    </dgm:pt>
    <dgm:pt modelId="{85FF5851-75AA-46E2-AB54-CB8C36D74EE6}" type="pres">
      <dgm:prSet presAssocID="{663EFFA4-99E8-487D-83C7-49D54265329F}" presName="node" presStyleLbl="node1" presStyleIdx="7" presStyleCnt="9">
        <dgm:presLayoutVars>
          <dgm:bulletEnabled val="1"/>
        </dgm:presLayoutVars>
      </dgm:prSet>
      <dgm:spPr/>
    </dgm:pt>
    <dgm:pt modelId="{0F20E288-F64C-4AC2-98E4-A28CC1C81463}" type="pres">
      <dgm:prSet presAssocID="{35090CAC-E92A-4A52-86F7-DA7173353BF3}" presName="sibTrans" presStyleCnt="0"/>
      <dgm:spPr/>
    </dgm:pt>
    <dgm:pt modelId="{4831B171-0E69-421A-A6BC-22119B674418}" type="pres">
      <dgm:prSet presAssocID="{F8191C60-FE88-45DA-9BB9-ADE9323D795C}" presName="node" presStyleLbl="node1" presStyleIdx="8" presStyleCnt="9">
        <dgm:presLayoutVars>
          <dgm:bulletEnabled val="1"/>
        </dgm:presLayoutVars>
      </dgm:prSet>
      <dgm:spPr/>
    </dgm:pt>
  </dgm:ptLst>
  <dgm:cxnLst>
    <dgm:cxn modelId="{35EA8C1B-C05C-407E-A799-36B1513778B0}" srcId="{3B453E7F-B7E7-427B-893B-EEFC7B7D52E3}" destId="{663EFFA4-99E8-487D-83C7-49D54265329F}" srcOrd="7" destOrd="0" parTransId="{13EA7217-E5BE-415C-AE8E-7E45A664FB10}" sibTransId="{35090CAC-E92A-4A52-86F7-DA7173353BF3}"/>
    <dgm:cxn modelId="{71581D23-5CA8-4D8D-B643-536A40A582FB}" type="presOf" srcId="{9E98446B-EF72-48E1-ACF4-4E52C5C13BDA}" destId="{88CB29E2-129A-45EE-8ED3-75DA0791D4B2}" srcOrd="0" destOrd="0" presId="urn:microsoft.com/office/officeart/2005/8/layout/default"/>
    <dgm:cxn modelId="{636FFC5C-B3C7-4410-965D-2641E8AF2CCD}" type="presOf" srcId="{3B453E7F-B7E7-427B-893B-EEFC7B7D52E3}" destId="{FD565A51-DB40-4570-AE26-B227E1F94CAA}" srcOrd="0" destOrd="0" presId="urn:microsoft.com/office/officeart/2005/8/layout/default"/>
    <dgm:cxn modelId="{3AE1E167-CC73-49B8-83AF-D52F92F1A8A2}" srcId="{3B453E7F-B7E7-427B-893B-EEFC7B7D52E3}" destId="{7FCD6B07-D285-40B3-8DC1-AF6D26DCCD2D}" srcOrd="1" destOrd="0" parTransId="{6EEF3CA7-0046-45A2-BB10-B12BA12DB106}" sibTransId="{2D5D545A-800E-45A6-A55A-5FEB5F519345}"/>
    <dgm:cxn modelId="{B5181069-1105-4B6A-907D-C63E5FF59604}" type="presOf" srcId="{663EFFA4-99E8-487D-83C7-49D54265329F}" destId="{85FF5851-75AA-46E2-AB54-CB8C36D74EE6}" srcOrd="0" destOrd="0" presId="urn:microsoft.com/office/officeart/2005/8/layout/default"/>
    <dgm:cxn modelId="{5BEE906C-840B-45B9-9389-E6918CFA4507}" type="presOf" srcId="{068594EB-36DC-4C48-B642-44EFF1055269}" destId="{D25D5320-7B65-41FC-B5EC-AD4C0992BFC4}" srcOrd="0" destOrd="0" presId="urn:microsoft.com/office/officeart/2005/8/layout/default"/>
    <dgm:cxn modelId="{D80D9C6F-4CC7-4597-AA6C-C74597E63C9E}" srcId="{3B453E7F-B7E7-427B-893B-EEFC7B7D52E3}" destId="{2F396AB0-BB04-4F7C-A809-B66C38FCD5DB}" srcOrd="0" destOrd="0" parTransId="{E638BCF9-51B3-49B6-A61F-D25571698363}" sibTransId="{7BD35980-92B3-46B5-92FA-EA19B4B609B5}"/>
    <dgm:cxn modelId="{B47C0284-5616-42C8-8BCE-AF3F1F701A56}" srcId="{3B453E7F-B7E7-427B-893B-EEFC7B7D52E3}" destId="{F8191C60-FE88-45DA-9BB9-ADE9323D795C}" srcOrd="8" destOrd="0" parTransId="{29071EFE-A749-4636-BBA9-8FD72217C545}" sibTransId="{532CF69D-CCFB-44C0-859E-F140A2C9410B}"/>
    <dgm:cxn modelId="{21C6DD90-9DB9-4B33-BC59-123AABC150E9}" srcId="{3B453E7F-B7E7-427B-893B-EEFC7B7D52E3}" destId="{068594EB-36DC-4C48-B642-44EFF1055269}" srcOrd="5" destOrd="0" parTransId="{59F5B88B-2BB9-443F-B763-C7D4D41ACBF9}" sibTransId="{60760017-27D1-4EFF-ACDE-2D3587044B9E}"/>
    <dgm:cxn modelId="{78368A94-8924-4D34-8980-1DDB3550AF50}" srcId="{3B453E7F-B7E7-427B-893B-EEFC7B7D52E3}" destId="{8DEA48D6-C556-4ED3-B59A-FB5B91897119}" srcOrd="3" destOrd="0" parTransId="{44AA8E5B-EEBD-4881-BEA6-D92C7C793B9F}" sibTransId="{0926F102-DDB2-4855-A804-24F62B74A100}"/>
    <dgm:cxn modelId="{A31FB596-3360-4286-B5F4-04A33F6D1C5D}" type="presOf" srcId="{8DEA48D6-C556-4ED3-B59A-FB5B91897119}" destId="{BCBE8B78-3FCC-4625-9D4C-A48EE597FC5C}" srcOrd="0" destOrd="0" presId="urn:microsoft.com/office/officeart/2005/8/layout/default"/>
    <dgm:cxn modelId="{11CE909D-9AB3-4759-9D7F-544B37C5B896}" type="presOf" srcId="{F8191C60-FE88-45DA-9BB9-ADE9323D795C}" destId="{4831B171-0E69-421A-A6BC-22119B674418}" srcOrd="0" destOrd="0" presId="urn:microsoft.com/office/officeart/2005/8/layout/default"/>
    <dgm:cxn modelId="{B70F6BB0-6DDE-4974-A271-5D5094ACD72F}" type="presOf" srcId="{EA6578EC-3A18-4ED5-8092-F5F6E6E9B6BD}" destId="{11408F4B-A13D-4A58-B79D-1BFF3DFD852F}" srcOrd="0" destOrd="0" presId="urn:microsoft.com/office/officeart/2005/8/layout/default"/>
    <dgm:cxn modelId="{7E2382B8-3BA5-4AE6-B484-F23BF47B3FE9}" srcId="{3B453E7F-B7E7-427B-893B-EEFC7B7D52E3}" destId="{9E98446B-EF72-48E1-ACF4-4E52C5C13BDA}" srcOrd="4" destOrd="0" parTransId="{EB23F02E-5B04-42BD-BBBA-9B5B85E96E5C}" sibTransId="{626F9430-E04D-46EA-9FB9-3AD6DA07A572}"/>
    <dgm:cxn modelId="{98277FC4-ECE8-49C1-AD26-E5D13B05760B}" type="presOf" srcId="{E57DB9D9-EACD-43A3-B113-7330362413AC}" destId="{2F0358CC-EE9A-4BC3-8049-B9795BA95F84}" srcOrd="0" destOrd="0" presId="urn:microsoft.com/office/officeart/2005/8/layout/default"/>
    <dgm:cxn modelId="{047A1DC5-EC90-403E-BD0A-9DCAD811121A}" srcId="{3B453E7F-B7E7-427B-893B-EEFC7B7D52E3}" destId="{EA6578EC-3A18-4ED5-8092-F5F6E6E9B6BD}" srcOrd="2" destOrd="0" parTransId="{9B4AF678-E336-4FDE-B475-0BA661B245EA}" sibTransId="{FE0BBF50-BE60-484A-9B18-416225DFFCC8}"/>
    <dgm:cxn modelId="{F9F55AC6-0A10-4013-8ADB-3BE9A0009151}" srcId="{3B453E7F-B7E7-427B-893B-EEFC7B7D52E3}" destId="{E57DB9D9-EACD-43A3-B113-7330362413AC}" srcOrd="6" destOrd="0" parTransId="{68FD19DF-55F4-4785-BD41-AEDB421111AC}" sibTransId="{C96BE10C-653C-4A02-B2F8-522AB5672B4F}"/>
    <dgm:cxn modelId="{722BABDD-B569-4700-8EF4-61A57161621D}" type="presOf" srcId="{7FCD6B07-D285-40B3-8DC1-AF6D26DCCD2D}" destId="{025361CC-2B6E-4795-879F-3E71A6D6DB8A}" srcOrd="0" destOrd="0" presId="urn:microsoft.com/office/officeart/2005/8/layout/default"/>
    <dgm:cxn modelId="{3DA7CCF5-2F40-4A4D-ACFA-797380306516}" type="presOf" srcId="{2F396AB0-BB04-4F7C-A809-B66C38FCD5DB}" destId="{5E193666-D590-4985-A7E7-B4A8F0AE2F8E}" srcOrd="0" destOrd="0" presId="urn:microsoft.com/office/officeart/2005/8/layout/default"/>
    <dgm:cxn modelId="{453D0819-4A48-4AF6-AAC5-F6D336C1CA78}" type="presParOf" srcId="{FD565A51-DB40-4570-AE26-B227E1F94CAA}" destId="{5E193666-D590-4985-A7E7-B4A8F0AE2F8E}" srcOrd="0" destOrd="0" presId="urn:microsoft.com/office/officeart/2005/8/layout/default"/>
    <dgm:cxn modelId="{981E17E0-A07C-4E75-8732-82D142AB0B85}" type="presParOf" srcId="{FD565A51-DB40-4570-AE26-B227E1F94CAA}" destId="{38F40242-A246-4FAA-AD2C-8A494EA572C9}" srcOrd="1" destOrd="0" presId="urn:microsoft.com/office/officeart/2005/8/layout/default"/>
    <dgm:cxn modelId="{573C9175-3B48-48D3-B451-7789617BD62D}" type="presParOf" srcId="{FD565A51-DB40-4570-AE26-B227E1F94CAA}" destId="{025361CC-2B6E-4795-879F-3E71A6D6DB8A}" srcOrd="2" destOrd="0" presId="urn:microsoft.com/office/officeart/2005/8/layout/default"/>
    <dgm:cxn modelId="{B0CABA59-FF02-4B1E-80E8-A1D22793CBD4}" type="presParOf" srcId="{FD565A51-DB40-4570-AE26-B227E1F94CAA}" destId="{3D05428E-44A5-4A6C-9CCF-48D932F7BDB8}" srcOrd="3" destOrd="0" presId="urn:microsoft.com/office/officeart/2005/8/layout/default"/>
    <dgm:cxn modelId="{A8EA2001-BDF4-48C9-83CF-782B61FBCAB7}" type="presParOf" srcId="{FD565A51-DB40-4570-AE26-B227E1F94CAA}" destId="{11408F4B-A13D-4A58-B79D-1BFF3DFD852F}" srcOrd="4" destOrd="0" presId="urn:microsoft.com/office/officeart/2005/8/layout/default"/>
    <dgm:cxn modelId="{999EFB08-C8DA-4F9B-8B4A-84CBAA5FD4E4}" type="presParOf" srcId="{FD565A51-DB40-4570-AE26-B227E1F94CAA}" destId="{48759D75-8A84-4E9E-BE7B-F9EDD7117585}" srcOrd="5" destOrd="0" presId="urn:microsoft.com/office/officeart/2005/8/layout/default"/>
    <dgm:cxn modelId="{BC0C5EA4-B44C-4CC6-8B44-EB2C3AAB3F24}" type="presParOf" srcId="{FD565A51-DB40-4570-AE26-B227E1F94CAA}" destId="{BCBE8B78-3FCC-4625-9D4C-A48EE597FC5C}" srcOrd="6" destOrd="0" presId="urn:microsoft.com/office/officeart/2005/8/layout/default"/>
    <dgm:cxn modelId="{3BE5E222-8587-4F83-9913-05A1B0CFEF14}" type="presParOf" srcId="{FD565A51-DB40-4570-AE26-B227E1F94CAA}" destId="{E2D025F9-9F64-4843-A1F5-C212322F7680}" srcOrd="7" destOrd="0" presId="urn:microsoft.com/office/officeart/2005/8/layout/default"/>
    <dgm:cxn modelId="{D8B77AFB-5C85-4DFA-ADEC-98960D9422A7}" type="presParOf" srcId="{FD565A51-DB40-4570-AE26-B227E1F94CAA}" destId="{88CB29E2-129A-45EE-8ED3-75DA0791D4B2}" srcOrd="8" destOrd="0" presId="urn:microsoft.com/office/officeart/2005/8/layout/default"/>
    <dgm:cxn modelId="{616A0874-6FB8-40DB-95D6-64E610D92F75}" type="presParOf" srcId="{FD565A51-DB40-4570-AE26-B227E1F94CAA}" destId="{33B18E82-70D5-4B54-8ADE-29728A496462}" srcOrd="9" destOrd="0" presId="urn:microsoft.com/office/officeart/2005/8/layout/default"/>
    <dgm:cxn modelId="{315EA323-BC17-46B1-B207-4C4743F57B83}" type="presParOf" srcId="{FD565A51-DB40-4570-AE26-B227E1F94CAA}" destId="{D25D5320-7B65-41FC-B5EC-AD4C0992BFC4}" srcOrd="10" destOrd="0" presId="urn:microsoft.com/office/officeart/2005/8/layout/default"/>
    <dgm:cxn modelId="{990A6B2E-3024-4E56-ACA0-C54A9FBBE4EE}" type="presParOf" srcId="{FD565A51-DB40-4570-AE26-B227E1F94CAA}" destId="{6E0FCC33-1DA0-4A98-BEAF-EE677B93AE1A}" srcOrd="11" destOrd="0" presId="urn:microsoft.com/office/officeart/2005/8/layout/default"/>
    <dgm:cxn modelId="{ED726831-2319-43B9-98A9-9BDD46A59E72}" type="presParOf" srcId="{FD565A51-DB40-4570-AE26-B227E1F94CAA}" destId="{2F0358CC-EE9A-4BC3-8049-B9795BA95F84}" srcOrd="12" destOrd="0" presId="urn:microsoft.com/office/officeart/2005/8/layout/default"/>
    <dgm:cxn modelId="{645FFD2B-D658-4AE8-BFBB-78D787A8CCCF}" type="presParOf" srcId="{FD565A51-DB40-4570-AE26-B227E1F94CAA}" destId="{AFF0087D-EFBD-40A1-9386-7E70158F44AB}" srcOrd="13" destOrd="0" presId="urn:microsoft.com/office/officeart/2005/8/layout/default"/>
    <dgm:cxn modelId="{D4AD0572-2AB8-4D85-8401-F2892D1782A0}" type="presParOf" srcId="{FD565A51-DB40-4570-AE26-B227E1F94CAA}" destId="{85FF5851-75AA-46E2-AB54-CB8C36D74EE6}" srcOrd="14" destOrd="0" presId="urn:microsoft.com/office/officeart/2005/8/layout/default"/>
    <dgm:cxn modelId="{E10169DD-23F0-4FBA-AEFA-CCCB2D50F32C}" type="presParOf" srcId="{FD565A51-DB40-4570-AE26-B227E1F94CAA}" destId="{0F20E288-F64C-4AC2-98E4-A28CC1C81463}" srcOrd="15" destOrd="0" presId="urn:microsoft.com/office/officeart/2005/8/layout/default"/>
    <dgm:cxn modelId="{C31CE1D9-35CB-4ED2-B5BA-D414D480A205}" type="presParOf" srcId="{FD565A51-DB40-4570-AE26-B227E1F94CAA}" destId="{4831B171-0E69-421A-A6BC-22119B674418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57FC4-4125-407B-97B2-D7A7C3678393}">
      <dsp:nvSpPr>
        <dsp:cNvPr id="0" name=""/>
        <dsp:cNvSpPr/>
      </dsp:nvSpPr>
      <dsp:spPr>
        <a:xfrm>
          <a:off x="10026" y="1023814"/>
          <a:ext cx="2996693" cy="23037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bezeichnet in der </a:t>
          </a:r>
          <a:r>
            <a:rPr lang="de-DE" sz="1300" b="0" i="0" kern="1200">
              <a:hlinkClick xmlns:r="http://schemas.openxmlformats.org/officeDocument/2006/relationships" r:id="rId1"/>
            </a:rPr>
            <a:t>Meteorologie</a:t>
          </a:r>
          <a:r>
            <a:rPr lang="de-DE" sz="1300" b="0" i="0" kern="1200"/>
            <a:t> die Summe aus </a:t>
          </a:r>
          <a:r>
            <a:rPr lang="de-DE" sz="1300" b="0" i="0" kern="1200">
              <a:hlinkClick xmlns:r="http://schemas.openxmlformats.org/officeDocument/2006/relationships" r:id="rId2"/>
            </a:rPr>
            <a:t>Transpiration</a:t>
          </a:r>
          <a:r>
            <a:rPr lang="de-DE" sz="1300" b="0" i="0" kern="1200"/>
            <a:t> und </a:t>
          </a:r>
          <a:r>
            <a:rPr lang="de-DE" sz="1300" b="0" i="0" kern="1200">
              <a:hlinkClick xmlns:r="http://schemas.openxmlformats.org/officeDocument/2006/relationships" r:id="rId3"/>
            </a:rPr>
            <a:t>Evaporation</a:t>
          </a:r>
          <a:r>
            <a:rPr lang="de-DE" sz="1300" b="0" i="0" kern="1200"/>
            <a:t>, also der </a:t>
          </a:r>
          <a:r>
            <a:rPr lang="de-DE" sz="1300" b="0" i="0" kern="1200">
              <a:hlinkClick xmlns:r="http://schemas.openxmlformats.org/officeDocument/2006/relationships" r:id="rId4"/>
            </a:rPr>
            <a:t>Verdunstung</a:t>
          </a:r>
          <a:r>
            <a:rPr lang="de-DE" sz="1300" b="0" i="0" kern="1200"/>
            <a:t> von </a:t>
          </a:r>
          <a:r>
            <a:rPr lang="de-DE" sz="1300" b="0" i="0" kern="1200">
              <a:hlinkClick xmlns:r="http://schemas.openxmlformats.org/officeDocument/2006/relationships" r:id="rId5"/>
            </a:rPr>
            <a:t>Wasser</a:t>
          </a:r>
          <a:r>
            <a:rPr lang="de-DE" sz="1300" b="0" i="0" kern="1200"/>
            <a:t> aus </a:t>
          </a:r>
          <a:r>
            <a:rPr lang="de-DE" sz="1300" b="0" i="0" kern="1200">
              <a:hlinkClick xmlns:r="http://schemas.openxmlformats.org/officeDocument/2006/relationships" r:id="rId6"/>
            </a:rPr>
            <a:t>Tier</a:t>
          </a:r>
          <a:r>
            <a:rPr lang="de-DE" sz="1300" b="0" i="0" kern="1200"/>
            <a:t>- und </a:t>
          </a:r>
          <a:r>
            <a:rPr lang="de-DE" sz="1300" b="0" i="0" kern="1200">
              <a:hlinkClick xmlns:r="http://schemas.openxmlformats.org/officeDocument/2006/relationships" r:id="rId7"/>
            </a:rPr>
            <a:t>Pflanzenwelt</a:t>
          </a:r>
          <a:r>
            <a:rPr lang="de-DE" sz="1300" b="0" i="0" kern="1200"/>
            <a:t> sowie von </a:t>
          </a:r>
          <a:r>
            <a:rPr lang="de-DE" sz="1300" b="0" i="0" kern="1200">
              <a:hlinkClick xmlns:r="http://schemas.openxmlformats.org/officeDocument/2006/relationships" r:id="rId8"/>
            </a:rPr>
            <a:t>Boden</a:t>
          </a:r>
          <a:r>
            <a:rPr lang="de-DE" sz="1300" b="0" i="0" kern="1200"/>
            <a:t>- und Wasseroberflächen. Der Evapotranspirationswert spielt eine wichtige Rolle in der </a:t>
          </a:r>
          <a:r>
            <a:rPr lang="de-DE" sz="1300" b="0" i="0" kern="1200">
              <a:hlinkClick xmlns:r="http://schemas.openxmlformats.org/officeDocument/2006/relationships" r:id="rId9"/>
            </a:rPr>
            <a:t>Hydrologie</a:t>
          </a:r>
          <a:r>
            <a:rPr lang="de-DE" sz="1300" b="0" i="0" kern="1200"/>
            <a:t> sowie in </a:t>
          </a:r>
          <a:r>
            <a:rPr lang="de-DE" sz="1300" b="0" i="0" kern="1200">
              <a:hlinkClick xmlns:r="http://schemas.openxmlformats.org/officeDocument/2006/relationships" r:id="rId10"/>
            </a:rPr>
            <a:t>Landwirtschaft</a:t>
          </a:r>
          <a:r>
            <a:rPr lang="de-DE" sz="1300" b="0" i="0" kern="1200"/>
            <a:t> und </a:t>
          </a:r>
          <a:r>
            <a:rPr lang="de-DE" sz="1300" b="0" i="0" kern="1200">
              <a:hlinkClick xmlns:r="http://schemas.openxmlformats.org/officeDocument/2006/relationships" r:id="rId11"/>
            </a:rPr>
            <a:t>Gartenbau</a:t>
          </a:r>
          <a:r>
            <a:rPr lang="de-DE" sz="1300" b="0" i="0" kern="1200"/>
            <a:t> sowie bei der Berechnung des weltweiten </a:t>
          </a:r>
          <a:r>
            <a:rPr lang="de-DE" sz="1300" b="0" i="0" kern="1200">
              <a:hlinkClick xmlns:r="http://schemas.openxmlformats.org/officeDocument/2006/relationships" r:id="rId12"/>
            </a:rPr>
            <a:t>Wasserbedarfs</a:t>
          </a:r>
          <a:r>
            <a:rPr lang="de-DE" sz="1300" b="0" i="0" kern="1200"/>
            <a:t>.</a:t>
          </a:r>
          <a:r>
            <a:rPr lang="de-DE" sz="1300" b="0" i="0" kern="1200" baseline="30000">
              <a:hlinkClick xmlns:r="http://schemas.openxmlformats.org/officeDocument/2006/relationships" r:id="rId13"/>
            </a:rPr>
            <a:t>[1]</a:t>
          </a:r>
          <a:endParaRPr lang="en-US" sz="1300" kern="1200"/>
        </a:p>
      </dsp:txBody>
      <dsp:txXfrm>
        <a:off x="77499" y="1091287"/>
        <a:ext cx="2861747" cy="2168762"/>
      </dsp:txXfrm>
    </dsp:sp>
    <dsp:sp modelId="{59D17FA7-2BDF-4EE4-917D-A83C65182BFC}">
      <dsp:nvSpPr>
        <dsp:cNvPr id="0" name=""/>
        <dsp:cNvSpPr/>
      </dsp:nvSpPr>
      <dsp:spPr>
        <a:xfrm>
          <a:off x="3306388" y="1804079"/>
          <a:ext cx="635298" cy="7431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306388" y="1952715"/>
        <a:ext cx="444709" cy="445907"/>
      </dsp:txXfrm>
    </dsp:sp>
    <dsp:sp modelId="{687259D4-42C9-48AC-8ED0-0F3AB3256F7C}">
      <dsp:nvSpPr>
        <dsp:cNvPr id="0" name=""/>
        <dsp:cNvSpPr/>
      </dsp:nvSpPr>
      <dsp:spPr>
        <a:xfrm>
          <a:off x="4205396" y="1023814"/>
          <a:ext cx="2996693" cy="23037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Dieser Bedarf wurde bis vor Kurzem erheblich unterschätzt: nach neuen Analysen und Datenerhebungen liegt der weltweite Süßwasserbedarf insgesamt bei geschätzt jährlich 4.370 km³ (2015), wobei die Grenze der nachhaltigen Nutzung bei 4.000 km³ angegeben wird (</a:t>
          </a:r>
          <a:r>
            <a:rPr lang="de-DE" sz="1300" b="0" i="1" kern="1200"/>
            <a:t>siehe auch</a:t>
          </a:r>
          <a:r>
            <a:rPr lang="de-DE" sz="1300" b="0" i="0" kern="1200"/>
            <a:t> </a:t>
          </a:r>
          <a:r>
            <a:rPr lang="de-DE" sz="1300" b="0" i="0" kern="1200">
              <a:hlinkClick xmlns:r="http://schemas.openxmlformats.org/officeDocument/2006/relationships" r:id="rId14"/>
            </a:rPr>
            <a:t>Welterschöpfungstag</a:t>
          </a:r>
          <a:r>
            <a:rPr lang="de-DE" sz="1300" b="0" i="0" kern="1200"/>
            <a:t>); der Anteil der Evapotranspiration wird nun mit ca. 20 % angenommen.</a:t>
          </a:r>
          <a:r>
            <a:rPr lang="de-DE" sz="1300" b="0" i="0" kern="1200" baseline="30000">
              <a:hlinkClick xmlns:r="http://schemas.openxmlformats.org/officeDocument/2006/relationships" r:id="rId13"/>
            </a:rPr>
            <a:t>[1]</a:t>
          </a:r>
          <a:endParaRPr lang="en-US" sz="1300" kern="1200"/>
        </a:p>
      </dsp:txBody>
      <dsp:txXfrm>
        <a:off x="4272869" y="1091287"/>
        <a:ext cx="2861747" cy="2168762"/>
      </dsp:txXfrm>
    </dsp:sp>
    <dsp:sp modelId="{8D4CE34E-200B-4532-9E77-F82A24A289B0}">
      <dsp:nvSpPr>
        <dsp:cNvPr id="0" name=""/>
        <dsp:cNvSpPr/>
      </dsp:nvSpPr>
      <dsp:spPr>
        <a:xfrm>
          <a:off x="7501759" y="1804079"/>
          <a:ext cx="635298" cy="7431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7501759" y="1952715"/>
        <a:ext cx="444709" cy="445907"/>
      </dsp:txXfrm>
    </dsp:sp>
    <dsp:sp modelId="{051247CB-6520-4D18-9F51-D5F69AB95459}">
      <dsp:nvSpPr>
        <dsp:cNvPr id="0" name=""/>
        <dsp:cNvSpPr/>
      </dsp:nvSpPr>
      <dsp:spPr>
        <a:xfrm>
          <a:off x="8400767" y="1023814"/>
          <a:ext cx="2996693" cy="23037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Die zur </a:t>
          </a:r>
          <a:r>
            <a:rPr lang="de-DE" sz="1300" b="0" i="0" kern="1200">
              <a:hlinkClick xmlns:r="http://schemas.openxmlformats.org/officeDocument/2006/relationships" r:id="rId15"/>
            </a:rPr>
            <a:t>Verdampfung</a:t>
          </a:r>
          <a:r>
            <a:rPr lang="de-DE" sz="1300" b="0" i="0" kern="1200"/>
            <a:t> (Übergang vom </a:t>
          </a:r>
          <a:r>
            <a:rPr lang="de-DE" sz="1300" b="0" i="0" kern="1200">
              <a:hlinkClick xmlns:r="http://schemas.openxmlformats.org/officeDocument/2006/relationships" r:id="rId16"/>
            </a:rPr>
            <a:t>flüssigen</a:t>
          </a:r>
          <a:r>
            <a:rPr lang="de-DE" sz="1300" b="0" i="0" kern="1200"/>
            <a:t> in den </a:t>
          </a:r>
          <a:r>
            <a:rPr lang="de-DE" sz="1300" b="0" i="0" kern="1200">
              <a:hlinkClick xmlns:r="http://schemas.openxmlformats.org/officeDocument/2006/relationships" r:id="rId17"/>
            </a:rPr>
            <a:t>gasförmigen</a:t>
          </a:r>
          <a:r>
            <a:rPr lang="de-DE" sz="1300" b="0" i="0" kern="1200"/>
            <a:t> </a:t>
          </a:r>
          <a:r>
            <a:rPr lang="de-DE" sz="1300" b="0" i="0" kern="1200">
              <a:hlinkClick xmlns:r="http://schemas.openxmlformats.org/officeDocument/2006/relationships" r:id="rId18"/>
            </a:rPr>
            <a:t>Aggregatzustand</a:t>
          </a:r>
          <a:r>
            <a:rPr lang="de-DE" sz="1300" b="0" i="0" kern="1200"/>
            <a:t>) notwendige spezifische </a:t>
          </a:r>
          <a:r>
            <a:rPr lang="de-DE" sz="1300" b="0" i="0" kern="1200">
              <a:hlinkClick xmlns:r="http://schemas.openxmlformats.org/officeDocument/2006/relationships" r:id="rId19"/>
            </a:rPr>
            <a:t>Wärmemenge</a:t>
          </a:r>
          <a:r>
            <a:rPr lang="de-DE" sz="1300" b="0" i="0" kern="1200"/>
            <a:t> beträgt 2257 </a:t>
          </a:r>
          <a:r>
            <a:rPr lang="de-DE" sz="1300" b="0" i="0" kern="1200">
              <a:hlinkClick xmlns:r="http://schemas.openxmlformats.org/officeDocument/2006/relationships" r:id="rId20"/>
            </a:rPr>
            <a:t>kJ</a:t>
          </a:r>
          <a:r>
            <a:rPr lang="de-DE" sz="1300" b="0" i="0" kern="1200"/>
            <a:t>/kg (20 °C); sie wird beim umgekehrten Vorgang, der </a:t>
          </a:r>
          <a:r>
            <a:rPr lang="de-DE" sz="1300" b="0" i="0" kern="1200">
              <a:hlinkClick xmlns:r="http://schemas.openxmlformats.org/officeDocument/2006/relationships" r:id="rId21"/>
            </a:rPr>
            <a:t>Kondensation</a:t>
          </a:r>
          <a:r>
            <a:rPr lang="de-DE" sz="1300" b="0" i="0" kern="1200"/>
            <a:t> wieder frei.</a:t>
          </a:r>
          <a:endParaRPr lang="en-US" sz="1300" kern="1200"/>
        </a:p>
      </dsp:txBody>
      <dsp:txXfrm>
        <a:off x="8468240" y="1091287"/>
        <a:ext cx="2861747" cy="21687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93666-D590-4985-A7E7-B4A8F0AE2F8E}">
      <dsp:nvSpPr>
        <dsp:cNvPr id="0" name=""/>
        <dsp:cNvSpPr/>
      </dsp:nvSpPr>
      <dsp:spPr>
        <a:xfrm>
          <a:off x="1051816" y="1791"/>
          <a:ext cx="1956271" cy="11737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u="sng" kern="1200"/>
            <a:t>Faktoren</a:t>
          </a:r>
          <a:endParaRPr lang="en-US" sz="1300" kern="1200"/>
        </a:p>
      </dsp:txBody>
      <dsp:txXfrm>
        <a:off x="1051816" y="1791"/>
        <a:ext cx="1956271" cy="1173762"/>
      </dsp:txXfrm>
    </dsp:sp>
    <dsp:sp modelId="{025361CC-2B6E-4795-879F-3E71A6D6DB8A}">
      <dsp:nvSpPr>
        <dsp:cNvPr id="0" name=""/>
        <dsp:cNvSpPr/>
      </dsp:nvSpPr>
      <dsp:spPr>
        <a:xfrm>
          <a:off x="3203715" y="1791"/>
          <a:ext cx="1956271" cy="1173762"/>
        </a:xfrm>
        <a:prstGeom prst="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Wassergehalt des Bodens</a:t>
          </a:r>
          <a:endParaRPr lang="en-US" sz="1300" kern="1200"/>
        </a:p>
      </dsp:txBody>
      <dsp:txXfrm>
        <a:off x="3203715" y="1791"/>
        <a:ext cx="1956271" cy="1173762"/>
      </dsp:txXfrm>
    </dsp:sp>
    <dsp:sp modelId="{11408F4B-A13D-4A58-B79D-1BFF3DFD852F}">
      <dsp:nvSpPr>
        <dsp:cNvPr id="0" name=""/>
        <dsp:cNvSpPr/>
      </dsp:nvSpPr>
      <dsp:spPr>
        <a:xfrm>
          <a:off x="5355613" y="1791"/>
          <a:ext cx="1956271" cy="1173762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Intensität (Biomasse, Produktion) und Artengefüge der    Vegetation (Transpiration)</a:t>
          </a:r>
          <a:endParaRPr lang="en-US" sz="1300" kern="1200"/>
        </a:p>
      </dsp:txBody>
      <dsp:txXfrm>
        <a:off x="5355613" y="1791"/>
        <a:ext cx="1956271" cy="1173762"/>
      </dsp:txXfrm>
    </dsp:sp>
    <dsp:sp modelId="{BCBE8B78-3FCC-4625-9D4C-A48EE597FC5C}">
      <dsp:nvSpPr>
        <dsp:cNvPr id="0" name=""/>
        <dsp:cNvSpPr/>
      </dsp:nvSpPr>
      <dsp:spPr>
        <a:xfrm>
          <a:off x="7507511" y="1791"/>
          <a:ext cx="1956271" cy="1173762"/>
        </a:xfrm>
        <a:prstGeom prst="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Bedeckung des Bodens und </a:t>
          </a:r>
          <a:r>
            <a:rPr lang="de-DE" sz="1300" b="0" i="0" kern="1200">
              <a:hlinkClick xmlns:r="http://schemas.openxmlformats.org/officeDocument/2006/relationships" r:id="rId1"/>
            </a:rPr>
            <a:t>Sonneneinstrahlung</a:t>
          </a:r>
          <a:endParaRPr lang="en-US" sz="1300" kern="1200"/>
        </a:p>
      </dsp:txBody>
      <dsp:txXfrm>
        <a:off x="7507511" y="1791"/>
        <a:ext cx="1956271" cy="1173762"/>
      </dsp:txXfrm>
    </dsp:sp>
    <dsp:sp modelId="{88CB29E2-129A-45EE-8ED3-75DA0791D4B2}">
      <dsp:nvSpPr>
        <dsp:cNvPr id="0" name=""/>
        <dsp:cNvSpPr/>
      </dsp:nvSpPr>
      <dsp:spPr>
        <a:xfrm>
          <a:off x="1051816" y="1371181"/>
          <a:ext cx="1956271" cy="1173762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>
              <a:hlinkClick xmlns:r="http://schemas.openxmlformats.org/officeDocument/2006/relationships" r:id="rId2"/>
            </a:rPr>
            <a:t>Luftfeuchtigkeit</a:t>
          </a:r>
          <a:endParaRPr lang="en-US" sz="1300" kern="1200"/>
        </a:p>
      </dsp:txBody>
      <dsp:txXfrm>
        <a:off x="1051816" y="1371181"/>
        <a:ext cx="1956271" cy="1173762"/>
      </dsp:txXfrm>
    </dsp:sp>
    <dsp:sp modelId="{D25D5320-7B65-41FC-B5EC-AD4C0992BFC4}">
      <dsp:nvSpPr>
        <dsp:cNvPr id="0" name=""/>
        <dsp:cNvSpPr/>
      </dsp:nvSpPr>
      <dsp:spPr>
        <a:xfrm>
          <a:off x="3203715" y="1371181"/>
          <a:ext cx="1956271" cy="1173762"/>
        </a:xfrm>
        <a:prstGeom prst="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>
              <a:hlinkClick xmlns:r="http://schemas.openxmlformats.org/officeDocument/2006/relationships" r:id="rId3"/>
            </a:rPr>
            <a:t>Temperatur</a:t>
          </a:r>
          <a:r>
            <a:rPr lang="de-DE" sz="1300" b="0" i="0" kern="1200"/>
            <a:t> der Erd- bzw. Wasseroberfläche</a:t>
          </a:r>
          <a:endParaRPr lang="en-US" sz="1300" kern="1200"/>
        </a:p>
      </dsp:txBody>
      <dsp:txXfrm>
        <a:off x="3203715" y="1371181"/>
        <a:ext cx="1956271" cy="1173762"/>
      </dsp:txXfrm>
    </dsp:sp>
    <dsp:sp modelId="{2F0358CC-EE9A-4BC3-8049-B9795BA95F84}">
      <dsp:nvSpPr>
        <dsp:cNvPr id="0" name=""/>
        <dsp:cNvSpPr/>
      </dsp:nvSpPr>
      <dsp:spPr>
        <a:xfrm>
          <a:off x="5355613" y="1371181"/>
          <a:ext cx="1956271" cy="1173762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/>
            <a:t>Temperatur der bodennahen </a:t>
          </a:r>
          <a:r>
            <a:rPr lang="de-DE" sz="1300" b="0" i="0" kern="1200">
              <a:hlinkClick xmlns:r="http://schemas.openxmlformats.org/officeDocument/2006/relationships" r:id="rId4"/>
            </a:rPr>
            <a:t>Luftschichten</a:t>
          </a:r>
          <a:endParaRPr lang="en-US" sz="1300" kern="1200"/>
        </a:p>
      </dsp:txBody>
      <dsp:txXfrm>
        <a:off x="5355613" y="1371181"/>
        <a:ext cx="1956271" cy="1173762"/>
      </dsp:txXfrm>
    </dsp:sp>
    <dsp:sp modelId="{85FF5851-75AA-46E2-AB54-CB8C36D74EE6}">
      <dsp:nvSpPr>
        <dsp:cNvPr id="0" name=""/>
        <dsp:cNvSpPr/>
      </dsp:nvSpPr>
      <dsp:spPr>
        <a:xfrm>
          <a:off x="7507511" y="1371181"/>
          <a:ext cx="1956271" cy="1173762"/>
        </a:xfrm>
        <a:prstGeom prst="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0" i="0" kern="1200">
              <a:hlinkClick xmlns:r="http://schemas.openxmlformats.org/officeDocument/2006/relationships" r:id="rId5"/>
            </a:rPr>
            <a:t>Windgeschwindigkeit</a:t>
          </a:r>
          <a:r>
            <a:rPr lang="de-DE" sz="1300" b="0" i="0" kern="1200"/>
            <a:t> an der Erdoberfläche</a:t>
          </a:r>
          <a:endParaRPr lang="en-US" sz="1300" kern="1200"/>
        </a:p>
      </dsp:txBody>
      <dsp:txXfrm>
        <a:off x="7507511" y="1371181"/>
        <a:ext cx="1956271" cy="1173762"/>
      </dsp:txXfrm>
    </dsp:sp>
    <dsp:sp modelId="{4831B171-0E69-421A-A6BC-22119B674418}">
      <dsp:nvSpPr>
        <dsp:cNvPr id="0" name=""/>
        <dsp:cNvSpPr/>
      </dsp:nvSpPr>
      <dsp:spPr>
        <a:xfrm>
          <a:off x="4279664" y="2740571"/>
          <a:ext cx="1956271" cy="117376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/>
            <a:t>Zeitfaktor</a:t>
          </a:r>
          <a:endParaRPr lang="en-US" sz="1300" kern="1200"/>
        </a:p>
      </dsp:txBody>
      <dsp:txXfrm>
        <a:off x="4279664" y="2740571"/>
        <a:ext cx="1956271" cy="1173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1548FABE-E3F2-4D4F-BF68-EFACBEA52522}" type="datetimeFigureOut">
              <a:rPr lang="de-DE" smtClean="0"/>
              <a:t>20.01.2023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658" y="4821506"/>
            <a:ext cx="5509260" cy="3944868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EDC1AE5A-FB7A-489F-9B71-A579FC4A97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86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01F23-D37F-59B7-9038-285460AEB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56E5E7E-3736-CBF3-CB2C-1D86410DC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08C2B4-E909-F8C7-9938-B8046D57B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960B-ED09-47D0-B6CD-D25E27344109}" type="datetime1">
              <a:rPr lang="de-DE" smtClean="0"/>
              <a:t>20.01.2023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08D427-3217-EE4F-4A8F-3E076F8F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F48EA4-9ABC-611F-E1D7-45FBCF001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77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385683-E8E5-F277-E2DD-0EAB6DEE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F14909-F25C-37D9-2B2F-098A5F0FF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ED8C5B-D3F0-2AE9-278B-DAA04ECB7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9BB9-7E51-4E69-BAFE-44E705F9DF4D}" type="datetime1">
              <a:rPr lang="de-DE" smtClean="0"/>
              <a:t>20.01.2023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35FB0E-B833-07B5-3FEE-47E206B77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F83E72-202D-1E5A-1FE0-74783018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227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101E4-EDEA-3758-ACBF-039B84F3A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72582A-CB06-DE58-CF19-FB316AEB5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286645-07E5-D725-EA7E-22678B38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20E42-8EB9-4D35-8B51-F3AB3ED38B59}" type="datetime1">
              <a:rPr lang="de-DE" smtClean="0"/>
              <a:t>20.01.2023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47F6B7-9C24-0E2F-AD0E-D0BAEBA26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A0666-5851-772B-AC1C-F2BC5F6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58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30371-DD18-B26E-80D3-3D12FCFAE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E16D28-3D76-D5EB-7B55-1F6148E1D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D1B7B58-AE0C-6C5B-FC2E-775BF87DA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164B1F-D1D7-E52F-7435-675DDE49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14D2F-46B6-426D-9D90-6E0E9B40AA40}" type="datetime1">
              <a:rPr lang="de-DE" smtClean="0"/>
              <a:t>20.01.2023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D77089-4DC7-3F06-EDF6-C578C089F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5B79324-40AE-9306-5DF9-96FC7EC70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836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2F21C-ACE9-B91A-9F45-C512B6D5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1249DA-506C-F06B-3221-54AFE62D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11CBA0-EDD4-EB44-738D-FBF489A95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7C2C7F1-99FB-CD99-778F-0A3A3CAAC7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42E51F3-DCFE-039E-68CA-819986C29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515CD6F-1D91-A3E7-3E30-1B02CA9D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EEE-0E62-42FE-BC28-210EE51CCE49}" type="datetime1">
              <a:rPr lang="de-DE" smtClean="0"/>
              <a:t>20.01.2023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F26E92-404B-9E5F-E631-992D3BC8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FE4260E-A4AA-F954-2784-7002B1545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06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75A9A-0076-21DB-5BA8-46F26B89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1FD3863-9969-AD11-1AA3-89B5A051B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07D-E204-4948-9A51-06F1596DD2AD}" type="datetime1">
              <a:rPr lang="de-DE" smtClean="0"/>
              <a:t>20.01.2023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79443B-C16A-F1D6-0D75-B76B23D98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EEE5D67-F978-8EE8-4D2A-E3F531CF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88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0CED048-84F8-38FE-EAF6-30D203288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C8706-B3B9-45FA-AA86-292213BD98A6}" type="datetime1">
              <a:rPr lang="de-DE" smtClean="0"/>
              <a:t>20.01.2023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8742CE-8342-DC87-C8B7-7EC82863F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A56102-4736-FF6C-8D2A-F0B5EE44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162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23737-7763-767D-BD2A-EC671B83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A54EBD-4F2B-F5E4-4250-AFBB7BDBA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484D8B-C902-D957-4F7D-0F21BB43E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7A58950-56F5-7109-5B65-FBB902B2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ABEE1-6575-4A56-AA09-75BA70762602}" type="datetime1">
              <a:rPr lang="de-DE" smtClean="0"/>
              <a:t>20.01.2023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815574-6DC5-F932-1C01-26611CBD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8953C1-3505-496E-6975-D70A9597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492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965C3-8F7E-046E-9CCE-9A1A350B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CC97FDC-A92B-C575-3BD0-CCD35316CD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C0A658-1053-4AD1-EC4B-2A54C5CC8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C94622-CDDB-E423-9A12-C2FCE327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751F8-CE33-4315-B08E-BA68A95E63AA}" type="datetime1">
              <a:rPr lang="de-DE" smtClean="0"/>
              <a:t>20.01.2023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235899-3C4B-367B-D352-E9C0C51B3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9A3302-E52D-52F5-B3EA-A6B73023E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8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70EE8-0FCD-DA23-C47E-9B28490F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CA6706-F5C7-309C-81AE-AC1BB4340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987289-C80B-7520-E345-81AA9F288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0E3A-C69D-4B84-904F-795FCFA9B4A2}" type="datetime1">
              <a:rPr lang="de-DE" smtClean="0"/>
              <a:t>20.01.2023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6A3DC8-13F1-3E05-6F0A-F407D02ED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A43D9F-2907-9BFB-C329-1C5086654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07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5ECB3AA-BF58-1E2D-37AF-7405001DB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6E8E5A-8F20-30F6-155B-0D1F45E6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192383-E29B-5A4E-596E-B6A9CF0A2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2FA-C1AF-43A2-9CF5-2015E6BA4526}" type="datetime1">
              <a:rPr lang="de-DE" smtClean="0"/>
              <a:t>20.01.2023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B8F368-9541-85B5-A2BD-C48D93B79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DE959F-6529-0660-1FE2-BA7B0E56A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71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B2C3E01-A77D-8A82-4D02-90E6BA99A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9FEF13-E7CE-82EA-7DFA-985256986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CF7914-20DA-FE61-EB5A-3E55BD694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2DDAF-6564-40CC-ADE3-6A2AE1F0B10F}" type="datetime1">
              <a:rPr lang="de-DE" smtClean="0"/>
              <a:t>20.01.2023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13DB71-8152-AB89-3094-B8573E4D1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8677D5-8591-D31B-FBCB-2B1B95363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4E449-1AFB-493F-8450-28BFCBC9F6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7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1drv.ms/p/s!AqNs3bxZj2bs7CHnbBae-m0mfEsO?e=SaRz7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7F5EED8-4081-AB93-8585-4DF3491BA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723578"/>
            <a:ext cx="3387106" cy="16455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700" b="1" kern="1200" dirty="0">
                <a:latin typeface="+mj-lt"/>
                <a:ea typeface="+mj-ea"/>
                <a:cs typeface="+mj-cs"/>
              </a:rPr>
              <a:t>Private Wetterstation Huntlosen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876D8F87-5DD4-D1B7-7920-73FA891D7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548467"/>
            <a:ext cx="3387105" cy="36284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 kern="1200">
                <a:latin typeface="+mn-lt"/>
                <a:ea typeface="+mn-ea"/>
                <a:cs typeface="+mn-cs"/>
              </a:rPr>
              <a:t>-Professionelle Wetterdatenerfassung-</a:t>
            </a:r>
          </a:p>
          <a:p>
            <a:pPr marL="0" indent="0">
              <a:buNone/>
            </a:pPr>
            <a:r>
              <a:rPr lang="en-US" sz="1800" kern="1200">
                <a:latin typeface="+mn-lt"/>
                <a:ea typeface="+mn-ea"/>
                <a:cs typeface="+mn-cs"/>
              </a:rPr>
              <a:t>Betreiber: Roland Zewuhn seit 2015</a:t>
            </a:r>
          </a:p>
          <a:p>
            <a:pPr marL="0" indent="0">
              <a:buNone/>
            </a:pPr>
            <a:r>
              <a:rPr lang="en-US" sz="1800"/>
              <a:t>www.private-wetterstation-huntlosen.eu</a:t>
            </a:r>
            <a:endParaRPr lang="en-US" sz="1800" kern="120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1800" kern="1200">
              <a:latin typeface="+mn-lt"/>
              <a:ea typeface="+mn-ea"/>
              <a:cs typeface="+mn-cs"/>
            </a:endParaRPr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32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 5" descr="Ein Bild, das Text, Himmel, draußen, Dach enthält.&#10;&#10;Automatisch generierte Beschreibung">
            <a:extLst>
              <a:ext uri="{FF2B5EF4-FFF2-40B4-BE49-F238E27FC236}">
                <a16:creationId xmlns:a16="http://schemas.microsoft.com/office/drawing/2014/main" id="{0FB69FE1-1449-89C2-19BD-A3CB1883C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63" y="748402"/>
            <a:ext cx="3775899" cy="2813044"/>
          </a:xfrm>
          <a:prstGeom prst="rect">
            <a:avLst/>
          </a:prstGeom>
        </p:spPr>
      </p:pic>
      <p:sp>
        <p:nvSpPr>
          <p:cNvPr id="62" name="Rectangle 34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 descr="Ein Bild, das Himmel, draußen, Tag enthält.&#10;&#10;Automatisch generierte Beschreibung">
            <a:extLst>
              <a:ext uri="{FF2B5EF4-FFF2-40B4-BE49-F238E27FC236}">
                <a16:creationId xmlns:a16="http://schemas.microsoft.com/office/drawing/2014/main" id="{099BB658-FB44-4B7C-36D2-AB0810438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715" y="474133"/>
            <a:ext cx="2038350" cy="2717800"/>
          </a:xfrm>
          <a:prstGeom prst="rect">
            <a:avLst/>
          </a:prstGeom>
        </p:spPr>
      </p:pic>
      <p:sp>
        <p:nvSpPr>
          <p:cNvPr id="63" name="Rectangle 36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C639C3-F2FC-EADA-CBB5-13BCE0845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43" y="4318312"/>
            <a:ext cx="3331538" cy="2065554"/>
          </a:xfrm>
          <a:prstGeom prst="rect">
            <a:avLst/>
          </a:prstGeom>
        </p:spPr>
      </p:pic>
      <p:sp>
        <p:nvSpPr>
          <p:cNvPr id="64" name="Rectangle 38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fik 10" descr="Ein Bild, das draußen, Rakete enthält.&#10;&#10;Automatisch generierte Beschreibung">
            <a:extLst>
              <a:ext uri="{FF2B5EF4-FFF2-40B4-BE49-F238E27FC236}">
                <a16:creationId xmlns:a16="http://schemas.microsoft.com/office/drawing/2014/main" id="{AFAFB729-E283-8356-0E4E-CACFF78E10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24811" y="4009493"/>
            <a:ext cx="2713571" cy="2035178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FA23709-E78A-F0FD-A327-E8CCB428B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FD6477-F958-4BF1-828B-65326993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576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855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00591-CFEF-8C66-5B20-50017A2C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Private Wetterstation Huntlosen </a:t>
            </a:r>
            <a:b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17m üNN - 27m (GH)</a:t>
            </a:r>
            <a:endParaRPr lang="de-DE" sz="3700" b="1" dirty="0">
              <a:solidFill>
                <a:srgbClr val="FFFFFF"/>
              </a:solidFill>
            </a:endParaRPr>
          </a:p>
        </p:txBody>
      </p:sp>
      <p:pic>
        <p:nvPicPr>
          <p:cNvPr id="11" name="Grafik 10" descr="Ein Bild, das Himmel, draußen enthält.&#10;&#10;Automatisch generierte Beschreibung">
            <a:extLst>
              <a:ext uri="{FF2B5EF4-FFF2-40B4-BE49-F238E27FC236}">
                <a16:creationId xmlns:a16="http://schemas.microsoft.com/office/drawing/2014/main" id="{ECF53D18-1889-E576-09C5-A57681AF41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" b="5858"/>
          <a:stretch/>
        </p:blipFill>
        <p:spPr>
          <a:xfrm>
            <a:off x="327546" y="2454903"/>
            <a:ext cx="3442801" cy="4080254"/>
          </a:xfrm>
          <a:prstGeom prst="rect">
            <a:avLst/>
          </a:prstGeom>
        </p:spPr>
      </p:pic>
      <p:pic>
        <p:nvPicPr>
          <p:cNvPr id="7" name="Grafik 6" descr="Ein Bild, das Himmel, draußen enthält.&#10;&#10;Automatisch generierte Beschreibung">
            <a:extLst>
              <a:ext uri="{FF2B5EF4-FFF2-40B4-BE49-F238E27FC236}">
                <a16:creationId xmlns:a16="http://schemas.microsoft.com/office/drawing/2014/main" id="{321026AB-7402-AA30-514E-0CE8381C28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3"/>
          <a:stretch/>
        </p:blipFill>
        <p:spPr>
          <a:xfrm>
            <a:off x="3942260" y="2454901"/>
            <a:ext cx="3442803" cy="408025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976327-15C4-2BDF-10BC-26C2537DF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973" y="763523"/>
            <a:ext cx="3511296" cy="5330952"/>
          </a:xfrm>
        </p:spPr>
        <p:txBody>
          <a:bodyPr anchor="ctr">
            <a:normAutofit/>
          </a:bodyPr>
          <a:lstStyle/>
          <a:p>
            <a:r>
              <a:rPr lang="de-DE" sz="2200">
                <a:solidFill>
                  <a:srgbClr val="FFFFFF"/>
                </a:solidFill>
              </a:rPr>
              <a:t>Davis Vantage Pro2 Plus mit 24h- FAN Aspirations-Schild (Solar)</a:t>
            </a:r>
          </a:p>
          <a:p>
            <a:r>
              <a:rPr lang="de-DE" sz="2200">
                <a:solidFill>
                  <a:srgbClr val="FFFFFF"/>
                </a:solidFill>
              </a:rPr>
              <a:t>Weatherlink IP Hayward USA – Konsole – Server EUSOTEC Freiburg</a:t>
            </a:r>
          </a:p>
          <a:p>
            <a:r>
              <a:rPr lang="de-DE" sz="2200">
                <a:solidFill>
                  <a:srgbClr val="FFFFFF"/>
                </a:solidFill>
              </a:rPr>
              <a:t>24 h Wetterdatenerfassung</a:t>
            </a:r>
          </a:p>
          <a:p>
            <a:r>
              <a:rPr lang="de-DE" sz="2200">
                <a:solidFill>
                  <a:srgbClr val="FFFFFF"/>
                </a:solidFill>
              </a:rPr>
              <a:t>Standort ca. 2m über Dachfirst (insg. ca. GH 10m) </a:t>
            </a:r>
          </a:p>
          <a:p>
            <a:r>
              <a:rPr lang="de-DE" sz="2200">
                <a:solidFill>
                  <a:srgbClr val="FFFFFF"/>
                </a:solidFill>
              </a:rPr>
              <a:t>Funkverbindung mit Anemometer Transmitter Kit (Solar)</a:t>
            </a:r>
          </a:p>
          <a:p>
            <a:r>
              <a:rPr lang="de-DE" sz="2200">
                <a:solidFill>
                  <a:srgbClr val="FFFFFF"/>
                </a:solidFill>
              </a:rPr>
              <a:t>Regenmessung + AF etc. -2m über Gras (Solar)</a:t>
            </a:r>
          </a:p>
          <a:p>
            <a:endParaRPr lang="de-DE" sz="2200">
              <a:solidFill>
                <a:srgbClr val="FFFFFF"/>
              </a:solidFill>
            </a:endParaRPr>
          </a:p>
          <a:p>
            <a:endParaRPr lang="de-DE" sz="2200">
              <a:solidFill>
                <a:srgbClr val="FFFFF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6E0432-1049-DB8E-8B32-766AF2D3C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8604E98-2B48-2535-4883-B5EFD5F9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25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A013DB3-2F2C-87BB-E969-BFBF538C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Private Wetterstation Huntlosen</a:t>
            </a:r>
            <a:b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Jahresregenmengen</a:t>
            </a:r>
            <a: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+ ET</a:t>
            </a:r>
            <a:endParaRPr lang="de-DE" sz="2500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8A943C48-7258-71F1-30BA-4FA2315FAA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913139"/>
              </p:ext>
            </p:extLst>
          </p:nvPr>
        </p:nvGraphicFramePr>
        <p:xfrm>
          <a:off x="5010150" y="1400987"/>
          <a:ext cx="6492876" cy="367503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4469">
                  <a:extLst>
                    <a:ext uri="{9D8B030D-6E8A-4147-A177-3AD203B41FA5}">
                      <a16:colId xmlns:a16="http://schemas.microsoft.com/office/drawing/2014/main" val="2554909145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1902771370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2566026001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860512527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2986721311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547537007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2368637416"/>
                    </a:ext>
                  </a:extLst>
                </a:gridCol>
                <a:gridCol w="721201">
                  <a:extLst>
                    <a:ext uri="{9D8B030D-6E8A-4147-A177-3AD203B41FA5}">
                      <a16:colId xmlns:a16="http://schemas.microsoft.com/office/drawing/2014/main" val="2767213095"/>
                    </a:ext>
                  </a:extLst>
                </a:gridCol>
              </a:tblGrid>
              <a:tr h="327331">
                <a:tc>
                  <a:txBody>
                    <a:bodyPr/>
                    <a:lstStyle/>
                    <a:p>
                      <a:r>
                        <a:rPr lang="de-DE" sz="1500"/>
                        <a:t>Huntlosen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2016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2017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2018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2019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2020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2021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2022</a:t>
                      </a:r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3004905520"/>
                  </a:ext>
                </a:extLst>
              </a:tr>
              <a:tr h="550510">
                <a:tc>
                  <a:txBody>
                    <a:bodyPr/>
                    <a:lstStyle/>
                    <a:p>
                      <a:r>
                        <a:rPr lang="de-DE" sz="1500"/>
                        <a:t>Regen in mm /m²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523,0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694,8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479,4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571,6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511,2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830,2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699,6</a:t>
                      </a:r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790075865"/>
                  </a:ext>
                </a:extLst>
              </a:tr>
              <a:tr h="327331">
                <a:tc>
                  <a:txBody>
                    <a:bodyPr/>
                    <a:lstStyle/>
                    <a:p>
                      <a:r>
                        <a:rPr lang="de-DE" sz="1500"/>
                        <a:t>ET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545,2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498,9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631,8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574,8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657,4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557,5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700,5</a:t>
                      </a:r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1863713184"/>
                  </a:ext>
                </a:extLst>
              </a:tr>
              <a:tr h="327331">
                <a:tc>
                  <a:txBody>
                    <a:bodyPr/>
                    <a:lstStyle/>
                    <a:p>
                      <a:r>
                        <a:rPr lang="de-DE" sz="1500"/>
                        <a:t>ET in %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104,2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  71,8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130,7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100,1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129,0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  67,2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 dirty="0"/>
                        <a:t>100,1</a:t>
                      </a:r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2349382458"/>
                  </a:ext>
                </a:extLst>
              </a:tr>
              <a:tr h="371967"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1790215656"/>
                  </a:ext>
                </a:extLst>
              </a:tr>
              <a:tr h="327331">
                <a:tc>
                  <a:txBody>
                    <a:bodyPr/>
                    <a:lstStyle/>
                    <a:p>
                      <a:r>
                        <a:rPr lang="de-DE" sz="1500"/>
                        <a:t>Wardenburg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621,0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834,0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441,0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701,0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677,0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837,0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726,0</a:t>
                      </a:r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1421548026"/>
                  </a:ext>
                </a:extLst>
              </a:tr>
              <a:tr h="327331">
                <a:tc>
                  <a:txBody>
                    <a:bodyPr/>
                    <a:lstStyle/>
                    <a:p>
                      <a:r>
                        <a:rPr lang="de-DE" sz="1500"/>
                        <a:t>Großenkneten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659,0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946,0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483,4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718,3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678,0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739,0</a:t>
                      </a:r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r>
                        <a:rPr lang="de-DE" sz="1500"/>
                        <a:t>672,0</a:t>
                      </a:r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1379634741"/>
                  </a:ext>
                </a:extLst>
              </a:tr>
              <a:tr h="371967"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1309922625"/>
                  </a:ext>
                </a:extLst>
              </a:tr>
              <a:tr h="371967"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4223544758"/>
                  </a:ext>
                </a:extLst>
              </a:tr>
              <a:tr h="371967"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/>
                    </a:p>
                  </a:txBody>
                  <a:tcPr marL="74393" marR="74393" marT="37197" marB="37197"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L="74393" marR="74393" marT="37197" marB="37197"/>
                </a:tc>
                <a:extLst>
                  <a:ext uri="{0D108BD9-81ED-4DB2-BD59-A6C34878D82A}">
                    <a16:rowId xmlns:a16="http://schemas.microsoft.com/office/drawing/2014/main" val="3662898230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C662AFE-63C1-2115-2D53-ED30B6816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E13A19-1426-CF9E-8B5D-EF18209E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573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575A102-D95D-4D6E-8F1B-49EED0AE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917E87-616E-5515-7160-F06F3ABE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59" y="1377146"/>
            <a:ext cx="4076460" cy="36262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Regenmengen</a:t>
            </a: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 (mm/m²) </a:t>
            </a: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im</a:t>
            </a: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Monat  in Huntlosen</a:t>
            </a: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aus</a:t>
            </a: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dem Jahre 2020</a:t>
            </a: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Vergleich</a:t>
            </a: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Werte</a:t>
            </a: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Station </a:t>
            </a: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Großenkenten</a:t>
            </a: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des </a:t>
            </a: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Deutschen</a:t>
            </a: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Wetterdienstes</a:t>
            </a:r>
            <a:b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(DWD)</a:t>
            </a:r>
            <a:br>
              <a:rPr lang="en-US" sz="2600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F0FFF1F-79B6-4A13-A464-070CD6F89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42198" y="814999"/>
            <a:ext cx="465458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52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3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9322" y="6274341"/>
            <a:ext cx="1135380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Tabelle 29">
            <a:extLst>
              <a:ext uri="{FF2B5EF4-FFF2-40B4-BE49-F238E27FC236}">
                <a16:creationId xmlns:a16="http://schemas.microsoft.com/office/drawing/2014/main" id="{B3BC7055-21F1-84A8-15C1-B988D121F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132013"/>
              </p:ext>
            </p:extLst>
          </p:nvPr>
        </p:nvGraphicFramePr>
        <p:xfrm>
          <a:off x="5070021" y="742952"/>
          <a:ext cx="6727372" cy="50369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5031">
                  <a:extLst>
                    <a:ext uri="{9D8B030D-6E8A-4147-A177-3AD203B41FA5}">
                      <a16:colId xmlns:a16="http://schemas.microsoft.com/office/drawing/2014/main" val="3223368611"/>
                    </a:ext>
                  </a:extLst>
                </a:gridCol>
                <a:gridCol w="1482578">
                  <a:extLst>
                    <a:ext uri="{9D8B030D-6E8A-4147-A177-3AD203B41FA5}">
                      <a16:colId xmlns:a16="http://schemas.microsoft.com/office/drawing/2014/main" val="1949419175"/>
                    </a:ext>
                  </a:extLst>
                </a:gridCol>
                <a:gridCol w="3069763">
                  <a:extLst>
                    <a:ext uri="{9D8B030D-6E8A-4147-A177-3AD203B41FA5}">
                      <a16:colId xmlns:a16="http://schemas.microsoft.com/office/drawing/2014/main" val="3180812245"/>
                    </a:ext>
                  </a:extLst>
                </a:gridCol>
              </a:tblGrid>
              <a:tr h="560414">
                <a:tc>
                  <a:txBody>
                    <a:bodyPr/>
                    <a:lstStyle/>
                    <a:p>
                      <a:r>
                        <a:rPr lang="de-DE" sz="1200"/>
                        <a:t>Monat/Jahr/mm/m²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Huntlosen 2020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Großenkneten (DWD)</a:t>
                      </a:r>
                    </a:p>
                    <a:p>
                      <a:r>
                        <a:rPr lang="de-DE" sz="1200" dirty="0"/>
                        <a:t>2020   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3081110246"/>
                  </a:ext>
                </a:extLst>
              </a:tr>
              <a:tr h="416578">
                <a:tc>
                  <a:txBody>
                    <a:bodyPr/>
                    <a:lstStyle/>
                    <a:p>
                      <a:r>
                        <a:rPr lang="de-DE" sz="1200"/>
                        <a:t>Januar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15,6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43,6       64%  Prozent vom Langjährigen Mittel</a:t>
                      </a:r>
                    </a:p>
                    <a:p>
                      <a:r>
                        <a:rPr lang="de-DE" sz="1200" dirty="0"/>
                        <a:t>                              im  Zeitraum  1991 - 2020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1715734836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Februar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84,6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141,0     262%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3733406846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März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43,8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58,8    +106%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2272901150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April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16,4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11,8        25%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3173200435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Mai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20,8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16,2        46%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2486826843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Juni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49,6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</a:t>
                      </a:r>
                      <a:r>
                        <a:rPr lang="de-DE" sz="1200" dirty="0" err="1"/>
                        <a:t>k.A</a:t>
                      </a:r>
                      <a:r>
                        <a:rPr lang="de-DE" sz="1200" dirty="0"/>
                        <a:t>.         </a:t>
                      </a:r>
                      <a:r>
                        <a:rPr lang="de-DE" sz="1200" dirty="0" err="1"/>
                        <a:t>k.A</a:t>
                      </a:r>
                      <a:r>
                        <a:rPr lang="de-DE" sz="1200" dirty="0"/>
                        <a:t> .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3156486686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 dirty="0"/>
                        <a:t>Juli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53,6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70,8     +160,3</a:t>
                      </a:r>
                      <a:r>
                        <a:rPr lang="de-DE" sz="1200"/>
                        <a:t>%           dito </a:t>
                      </a:r>
                      <a:endParaRPr lang="de-DE" sz="1200" dirty="0"/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2855452488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August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63,6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51,4        64%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3794839476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September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31,4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38,2        54%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1974231239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Oktober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59,0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80,1    +123%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2742828077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November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 19,2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28,5        43%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142346479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Dezember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/>
                        <a:t>   53,0</a:t>
                      </a:r>
                      <a:endParaRPr lang="de-DE" sz="1200" dirty="0"/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 85,5    +109%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3238120395"/>
                  </a:ext>
                </a:extLst>
              </a:tr>
              <a:tr h="337485">
                <a:tc>
                  <a:txBody>
                    <a:bodyPr/>
                    <a:lstStyle/>
                    <a:p>
                      <a:r>
                        <a:rPr lang="de-DE" sz="1200"/>
                        <a:t>Gesamt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 511,2</a:t>
                      </a:r>
                    </a:p>
                  </a:txBody>
                  <a:tcPr marL="60916" marR="60916" marT="30458" marB="30458"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678,0       84%                 dito</a:t>
                      </a:r>
                    </a:p>
                  </a:txBody>
                  <a:tcPr marL="60916" marR="60916" marT="30458" marB="30458"/>
                </a:tc>
                <a:extLst>
                  <a:ext uri="{0D108BD9-81ED-4DB2-BD59-A6C34878D82A}">
                    <a16:rowId xmlns:a16="http://schemas.microsoft.com/office/drawing/2014/main" val="2131884692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59516E-9F45-B9D2-1A98-98252657C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BB4446-A267-2ACC-80B7-1746895EA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503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7">
            <a:extLst>
              <a:ext uri="{FF2B5EF4-FFF2-40B4-BE49-F238E27FC236}">
                <a16:creationId xmlns:a16="http://schemas.microsoft.com/office/drawing/2014/main" id="{07E773EB-1EC1-4E49-9DE2-E6F460497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0391"/>
            <a:ext cx="12192000" cy="19430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9F3D17-880C-4D60-BA76-280E29FA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78" y="320675"/>
            <a:ext cx="11407487" cy="1325563"/>
          </a:xfrm>
        </p:spPr>
        <p:txBody>
          <a:bodyPr>
            <a:normAutofit/>
          </a:bodyPr>
          <a:lstStyle/>
          <a:p>
            <a:r>
              <a:rPr lang="de-DE" sz="5400">
                <a:solidFill>
                  <a:schemeClr val="bg1"/>
                </a:solidFill>
              </a:rPr>
              <a:t>Evapotranspiration ?</a:t>
            </a:r>
          </a:p>
        </p:txBody>
      </p:sp>
      <p:graphicFrame>
        <p:nvGraphicFramePr>
          <p:cNvPr id="43" name="Inhaltsplatzhalter 2">
            <a:extLst>
              <a:ext uri="{FF2B5EF4-FFF2-40B4-BE49-F238E27FC236}">
                <a16:creationId xmlns:a16="http://schemas.microsoft.com/office/drawing/2014/main" id="{D30D9359-CCDB-1D0D-261B-350FB346BA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551139"/>
              </p:ext>
            </p:extLst>
          </p:nvPr>
        </p:nvGraphicFramePr>
        <p:xfrm>
          <a:off x="391379" y="1976293"/>
          <a:ext cx="114074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CD0675-8DD7-196F-E6BF-693D1D0CA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A77B05-EC42-3DEC-BD8B-0B4E5861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276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38">
            <a:extLst>
              <a:ext uri="{FF2B5EF4-FFF2-40B4-BE49-F238E27FC236}">
                <a16:creationId xmlns:a16="http://schemas.microsoft.com/office/drawing/2014/main" id="{D5F2E7E6-0185-44B7-851D-B22EE2A0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0391"/>
            <a:ext cx="12192000" cy="20833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A2619DF-7AF4-2E1E-F030-B5796D735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851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Evapotranspiration ?</a:t>
            </a:r>
          </a:p>
        </p:txBody>
      </p:sp>
      <p:graphicFrame>
        <p:nvGraphicFramePr>
          <p:cNvPr id="48" name="Textfeld 3">
            <a:extLst>
              <a:ext uri="{FF2B5EF4-FFF2-40B4-BE49-F238E27FC236}">
                <a16:creationId xmlns:a16="http://schemas.microsoft.com/office/drawing/2014/main" id="{7AD6C266-2741-B702-1107-361312152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3343634"/>
              </p:ext>
            </p:extLst>
          </p:nvPr>
        </p:nvGraphicFramePr>
        <p:xfrm>
          <a:off x="838200" y="2265218"/>
          <a:ext cx="10515600" cy="391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C31640C-F4E1-3E41-D923-1D00CE3FF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2CCED7-7BB6-6956-A0EF-F800BEE03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637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5BF4DF2C-F028-4921-9C23-41303F650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917E87-616E-5515-7160-F06F3ABE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Regenmenge</a:t>
            </a:r>
            <a:r>
              <a:rPr lang="en-US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 (mm pro m²) </a:t>
            </a:r>
            <a:br>
              <a:rPr lang="en-US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im</a:t>
            </a:r>
            <a:r>
              <a:rPr lang="en-US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Monat  in Huntlosen</a:t>
            </a:r>
            <a:br>
              <a:rPr lang="en-US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92B7B61-D701-474B-AE8F-EA238B550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12034" y="1267063"/>
            <a:ext cx="368480" cy="519967"/>
            <a:chOff x="11512034" y="1267063"/>
            <a:chExt cx="368480" cy="519967"/>
          </a:xfrm>
          <a:solidFill>
            <a:srgbClr val="FFFFFF"/>
          </a:solidFill>
        </p:grpSpPr>
        <p:sp>
          <p:nvSpPr>
            <p:cNvPr id="41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12034" y="1267063"/>
              <a:ext cx="139037" cy="139039"/>
            </a:xfrm>
            <a:custGeom>
              <a:avLst/>
              <a:gdLst>
                <a:gd name="connsiteX0" fmla="*/ 129600 w 139037"/>
                <a:gd name="connsiteY0" fmla="*/ 60082 h 139039"/>
                <a:gd name="connsiteX1" fmla="*/ 78955 w 139037"/>
                <a:gd name="connsiteY1" fmla="*/ 60082 h 139039"/>
                <a:gd name="connsiteX2" fmla="*/ 78955 w 139037"/>
                <a:gd name="connsiteY2" fmla="*/ 9437 h 139039"/>
                <a:gd name="connsiteX3" fmla="*/ 69519 w 139037"/>
                <a:gd name="connsiteY3" fmla="*/ 0 h 139039"/>
                <a:gd name="connsiteX4" fmla="*/ 60082 w 139037"/>
                <a:gd name="connsiteY4" fmla="*/ 9437 h 139039"/>
                <a:gd name="connsiteX5" fmla="*/ 60082 w 139037"/>
                <a:gd name="connsiteY5" fmla="*/ 60082 h 139039"/>
                <a:gd name="connsiteX6" fmla="*/ 9437 w 139037"/>
                <a:gd name="connsiteY6" fmla="*/ 60082 h 139039"/>
                <a:gd name="connsiteX7" fmla="*/ 0 w 139037"/>
                <a:gd name="connsiteY7" fmla="*/ 69520 h 139039"/>
                <a:gd name="connsiteX8" fmla="*/ 9437 w 139037"/>
                <a:gd name="connsiteY8" fmla="*/ 78957 h 139039"/>
                <a:gd name="connsiteX9" fmla="*/ 60082 w 139037"/>
                <a:gd name="connsiteY9" fmla="*/ 78957 h 139039"/>
                <a:gd name="connsiteX10" fmla="*/ 60082 w 139037"/>
                <a:gd name="connsiteY10" fmla="*/ 129602 h 139039"/>
                <a:gd name="connsiteX11" fmla="*/ 69519 w 139037"/>
                <a:gd name="connsiteY11" fmla="*/ 139039 h 139039"/>
                <a:gd name="connsiteX12" fmla="*/ 78955 w 139037"/>
                <a:gd name="connsiteY12" fmla="*/ 129602 h 139039"/>
                <a:gd name="connsiteX13" fmla="*/ 78955 w 139037"/>
                <a:gd name="connsiteY13" fmla="*/ 78957 h 139039"/>
                <a:gd name="connsiteX14" fmla="*/ 129600 w 139037"/>
                <a:gd name="connsiteY14" fmla="*/ 78957 h 139039"/>
                <a:gd name="connsiteX15" fmla="*/ 139037 w 139037"/>
                <a:gd name="connsiteY15" fmla="*/ 69520 h 139039"/>
                <a:gd name="connsiteX16" fmla="*/ 129600 w 139037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7" h="139039">
                  <a:moveTo>
                    <a:pt x="129600" y="60082"/>
                  </a:moveTo>
                  <a:lnTo>
                    <a:pt x="78955" y="60082"/>
                  </a:lnTo>
                  <a:lnTo>
                    <a:pt x="78955" y="9437"/>
                  </a:lnTo>
                  <a:cubicBezTo>
                    <a:pt x="78955" y="4225"/>
                    <a:pt x="74730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7" y="139039"/>
                    <a:pt x="69519" y="139039"/>
                  </a:cubicBezTo>
                  <a:cubicBezTo>
                    <a:pt x="74730" y="139039"/>
                    <a:pt x="78955" y="134814"/>
                    <a:pt x="78955" y="129602"/>
                  </a:cubicBezTo>
                  <a:lnTo>
                    <a:pt x="78955" y="78957"/>
                  </a:lnTo>
                  <a:lnTo>
                    <a:pt x="129600" y="78957"/>
                  </a:lnTo>
                  <a:cubicBezTo>
                    <a:pt x="134812" y="78957"/>
                    <a:pt x="139037" y="74731"/>
                    <a:pt x="139037" y="69520"/>
                  </a:cubicBezTo>
                  <a:cubicBezTo>
                    <a:pt x="139037" y="64308"/>
                    <a:pt x="134812" y="60082"/>
                    <a:pt x="129600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2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2801" y="1659316"/>
              <a:ext cx="127713" cy="127714"/>
            </a:xfrm>
            <a:custGeom>
              <a:avLst/>
              <a:gdLst>
                <a:gd name="connsiteX0" fmla="*/ 63857 w 127713"/>
                <a:gd name="connsiteY0" fmla="*/ 18874 h 127714"/>
                <a:gd name="connsiteX1" fmla="*/ 108839 w 127713"/>
                <a:gd name="connsiteY1" fmla="*/ 63857 h 127714"/>
                <a:gd name="connsiteX2" fmla="*/ 63857 w 127713"/>
                <a:gd name="connsiteY2" fmla="*/ 108840 h 127714"/>
                <a:gd name="connsiteX3" fmla="*/ 18874 w 127713"/>
                <a:gd name="connsiteY3" fmla="*/ 63857 h 127714"/>
                <a:gd name="connsiteX4" fmla="*/ 63857 w 127713"/>
                <a:gd name="connsiteY4" fmla="*/ 18874 h 127714"/>
                <a:gd name="connsiteX5" fmla="*/ 63857 w 127713"/>
                <a:gd name="connsiteY5" fmla="*/ 0 h 127714"/>
                <a:gd name="connsiteX6" fmla="*/ 0 w 127713"/>
                <a:gd name="connsiteY6" fmla="*/ 63857 h 127714"/>
                <a:gd name="connsiteX7" fmla="*/ 63857 w 127713"/>
                <a:gd name="connsiteY7" fmla="*/ 127714 h 127714"/>
                <a:gd name="connsiteX8" fmla="*/ 127713 w 127713"/>
                <a:gd name="connsiteY8" fmla="*/ 63857 h 127714"/>
                <a:gd name="connsiteX9" fmla="*/ 63857 w 127713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4">
                  <a:moveTo>
                    <a:pt x="63857" y="18874"/>
                  </a:moveTo>
                  <a:cubicBezTo>
                    <a:pt x="88700" y="18874"/>
                    <a:pt x="108839" y="39014"/>
                    <a:pt x="108839" y="63857"/>
                  </a:cubicBezTo>
                  <a:cubicBezTo>
                    <a:pt x="108839" y="88700"/>
                    <a:pt x="88700" y="108840"/>
                    <a:pt x="63857" y="108840"/>
                  </a:cubicBezTo>
                  <a:cubicBezTo>
                    <a:pt x="39013" y="108840"/>
                    <a:pt x="18874" y="88700"/>
                    <a:pt x="18874" y="63857"/>
                  </a:cubicBezTo>
                  <a:cubicBezTo>
                    <a:pt x="18898" y="39024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29" name="Tabelle 29">
            <a:extLst>
              <a:ext uri="{FF2B5EF4-FFF2-40B4-BE49-F238E27FC236}">
                <a16:creationId xmlns:a16="http://schemas.microsoft.com/office/drawing/2014/main" id="{B3BC7055-21F1-84A8-15C1-B988D121F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944276"/>
              </p:ext>
            </p:extLst>
          </p:nvPr>
        </p:nvGraphicFramePr>
        <p:xfrm>
          <a:off x="5861053" y="1530350"/>
          <a:ext cx="5203245" cy="47876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02253">
                  <a:extLst>
                    <a:ext uri="{9D8B030D-6E8A-4147-A177-3AD203B41FA5}">
                      <a16:colId xmlns:a16="http://schemas.microsoft.com/office/drawing/2014/main" val="3223368611"/>
                    </a:ext>
                  </a:extLst>
                </a:gridCol>
                <a:gridCol w="1125215">
                  <a:extLst>
                    <a:ext uri="{9D8B030D-6E8A-4147-A177-3AD203B41FA5}">
                      <a16:colId xmlns:a16="http://schemas.microsoft.com/office/drawing/2014/main" val="1949419175"/>
                    </a:ext>
                  </a:extLst>
                </a:gridCol>
                <a:gridCol w="2375777">
                  <a:extLst>
                    <a:ext uri="{9D8B030D-6E8A-4147-A177-3AD203B41FA5}">
                      <a16:colId xmlns:a16="http://schemas.microsoft.com/office/drawing/2014/main" val="3180812245"/>
                    </a:ext>
                  </a:extLst>
                </a:gridCol>
              </a:tblGrid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Monat/Jahr/mm/m²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2022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2021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3081110246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Januar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57,0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63,2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1715734836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Februar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131,2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35,0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3733406846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März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20,8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64,6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2272901150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April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42,4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41,0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3173200435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Mai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56,8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94,0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2486826843"/>
                  </a:ext>
                </a:extLst>
              </a:tr>
              <a:tr h="548431">
                <a:tc>
                  <a:txBody>
                    <a:bodyPr/>
                    <a:lstStyle/>
                    <a:p>
                      <a:r>
                        <a:rPr lang="de-DE" sz="1400"/>
                        <a:t>Juni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36,2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142,8     05.06.21 (74 L/m²)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3156486686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Juli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56,2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84,4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2855452488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August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34,0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106,0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3794839476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September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92,8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31,8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1974231239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Oktober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25,6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73,8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2742828077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November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57,4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22,8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142346479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Dezember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80,2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  70,8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3238120395"/>
                  </a:ext>
                </a:extLst>
              </a:tr>
              <a:tr h="326094">
                <a:tc>
                  <a:txBody>
                    <a:bodyPr/>
                    <a:lstStyle/>
                    <a:p>
                      <a:r>
                        <a:rPr lang="de-DE" sz="1400"/>
                        <a:t>Gesamt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699,6</a:t>
                      </a:r>
                    </a:p>
                  </a:txBody>
                  <a:tcPr marL="73061" marR="73061" marT="36531" marB="36531"/>
                </a:tc>
                <a:tc>
                  <a:txBody>
                    <a:bodyPr/>
                    <a:lstStyle/>
                    <a:p>
                      <a:r>
                        <a:rPr lang="de-DE" sz="1400"/>
                        <a:t>830,2</a:t>
                      </a:r>
                    </a:p>
                  </a:txBody>
                  <a:tcPr marL="73061" marR="73061" marT="36531" marB="36531"/>
                </a:tc>
                <a:extLst>
                  <a:ext uri="{0D108BD9-81ED-4DB2-BD59-A6C34878D82A}">
                    <a16:rowId xmlns:a16="http://schemas.microsoft.com/office/drawing/2014/main" val="2131884692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8E1064-C41F-445D-A127-D491879E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774A4A-D8C4-8A63-031A-8DBD7D5E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4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owchart: Document 2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C17E3E4-409A-05AB-7705-4FACA7285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22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2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Starkregen</a:t>
            </a:r>
            <a:br>
              <a:rPr lang="en-US" sz="22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200" b="1" i="0" kern="1200" dirty="0" err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Regenmenge</a:t>
            </a:r>
            <a:r>
              <a:rPr lang="en-US" sz="22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 (74 l/ m²) </a:t>
            </a:r>
            <a:br>
              <a:rPr lang="en-US" sz="2200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2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am 05.06.21 in Huntlosen </a:t>
            </a:r>
            <a:br>
              <a:rPr lang="en-US" sz="2200" b="0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83D7E73-7806-369C-DFBC-360C8BCAFE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280334"/>
            <a:ext cx="7347537" cy="4298308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E9283F7-2B99-BC3A-E92F-A0367922A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F0E1322-8696-B0A4-F8E2-663B4573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638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DDA8CE9-E0A6-4FF2-823D-D0860760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195564-33B9-434B-9641-764F5905A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18C537-E336-47C4-836B-C342A230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52475" y="1"/>
            <a:ext cx="4262009" cy="2602764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81F97D2-9A0D-4CA5-B9AF-27B558BCF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78A47C-892D-47C9-A5D8-F8860B1B0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E8FDFA-59ED-4D6F-BA20-10CDF843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958D9A5-8003-4D92-8C05-787C630F7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A1259D8-0C3A-4069-A22F-537BBBB6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0995" y="62352"/>
            <a:ext cx="6028697" cy="6795648"/>
            <a:chOff x="6160995" y="62352"/>
            <a:chExt cx="6028697" cy="67956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0700B4-CEB5-450F-9EA7-95E355B5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2080" y="81632"/>
              <a:ext cx="6007612" cy="6776368"/>
            </a:xfrm>
            <a:custGeom>
              <a:avLst/>
              <a:gdLst>
                <a:gd name="connsiteX0" fmla="*/ 4493599 w 6007612"/>
                <a:gd name="connsiteY0" fmla="*/ 0 h 6797829"/>
                <a:gd name="connsiteX1" fmla="*/ 5981837 w 6007612"/>
                <a:gd name="connsiteY1" fmla="*/ 314220 h 6797829"/>
                <a:gd name="connsiteX2" fmla="*/ 6007612 w 6007612"/>
                <a:gd name="connsiteY2" fmla="*/ 327088 h 6797829"/>
                <a:gd name="connsiteX3" fmla="*/ 6007612 w 6007612"/>
                <a:gd name="connsiteY3" fmla="*/ 1316637 h 6797829"/>
                <a:gd name="connsiteX4" fmla="*/ 5852405 w 6007612"/>
                <a:gd name="connsiteY4" fmla="*/ 1209899 h 6797829"/>
                <a:gd name="connsiteX5" fmla="*/ 5622498 w 6007612"/>
                <a:gd name="connsiteY5" fmla="*/ 1086619 h 6797829"/>
                <a:gd name="connsiteX6" fmla="*/ 4493032 w 6007612"/>
                <a:gd name="connsiteY6" fmla="*/ 851533 h 6797829"/>
                <a:gd name="connsiteX7" fmla="*/ 3155579 w 6007612"/>
                <a:gd name="connsiteY7" fmla="*/ 1108326 h 6797829"/>
                <a:gd name="connsiteX8" fmla="*/ 1963832 w 6007612"/>
                <a:gd name="connsiteY8" fmla="*/ 1817700 h 6797829"/>
                <a:gd name="connsiteX9" fmla="*/ 1144646 w 6007612"/>
                <a:gd name="connsiteY9" fmla="*/ 2832814 h 6797829"/>
                <a:gd name="connsiteX10" fmla="*/ 851249 w 6007612"/>
                <a:gd name="connsiteY10" fmla="*/ 3998599 h 6797829"/>
                <a:gd name="connsiteX11" fmla="*/ 1336319 w 6007612"/>
                <a:gd name="connsiteY11" fmla="*/ 5057837 h 6797829"/>
                <a:gd name="connsiteX12" fmla="*/ 1597084 w 6007612"/>
                <a:gd name="connsiteY12" fmla="*/ 5424583 h 6797829"/>
                <a:gd name="connsiteX13" fmla="*/ 2591910 w 6007612"/>
                <a:gd name="connsiteY13" fmla="*/ 6440122 h 6797829"/>
                <a:gd name="connsiteX14" fmla="*/ 3899854 w 6007612"/>
                <a:gd name="connsiteY14" fmla="*/ 6780621 h 6797829"/>
                <a:gd name="connsiteX15" fmla="*/ 4741172 w 6007612"/>
                <a:gd name="connsiteY15" fmla="*/ 6563979 h 6797829"/>
                <a:gd name="connsiteX16" fmla="*/ 5649171 w 6007612"/>
                <a:gd name="connsiteY16" fmla="*/ 5938452 h 6797829"/>
                <a:gd name="connsiteX17" fmla="*/ 5873475 w 6007612"/>
                <a:gd name="connsiteY17" fmla="*/ 5764656 h 6797829"/>
                <a:gd name="connsiteX18" fmla="*/ 6007612 w 6007612"/>
                <a:gd name="connsiteY18" fmla="*/ 5660343 h 6797829"/>
                <a:gd name="connsiteX19" fmla="*/ 6007612 w 6007612"/>
                <a:gd name="connsiteY19" fmla="*/ 6737454 h 6797829"/>
                <a:gd name="connsiteX20" fmla="*/ 5929386 w 6007612"/>
                <a:gd name="connsiteY20" fmla="*/ 6797829 h 6797829"/>
                <a:gd name="connsiteX21" fmla="*/ 1656512 w 6007612"/>
                <a:gd name="connsiteY21" fmla="*/ 6797829 h 6797829"/>
                <a:gd name="connsiteX22" fmla="*/ 1630254 w 6007612"/>
                <a:gd name="connsiteY22" fmla="*/ 6775222 h 6797829"/>
                <a:gd name="connsiteX23" fmla="*/ 892250 w 6007612"/>
                <a:gd name="connsiteY23" fmla="*/ 5902700 h 6797829"/>
                <a:gd name="connsiteX24" fmla="*/ 0 w 6007612"/>
                <a:gd name="connsiteY24" fmla="*/ 3998599 h 6797829"/>
                <a:gd name="connsiteX25" fmla="*/ 4493032 w 6007612"/>
                <a:gd name="connsiteY25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07612" h="6797829"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07612" y="327088"/>
                  </a:lnTo>
                  <a:lnTo>
                    <a:pt x="6007612" y="1316637"/>
                  </a:lnTo>
                  <a:lnTo>
                    <a:pt x="5852405" y="1209899"/>
                  </a:lnTo>
                  <a:cubicBezTo>
                    <a:pt x="5778266" y="1164709"/>
                    <a:pt x="5701526" y="1123535"/>
                    <a:pt x="5622498" y="1086619"/>
                  </a:cubicBezTo>
                  <a:cubicBezTo>
                    <a:pt x="5286822" y="930699"/>
                    <a:pt x="4906882" y="851533"/>
                    <a:pt x="4493032" y="851533"/>
                  </a:cubicBezTo>
                  <a:cubicBezTo>
                    <a:pt x="4056201" y="851533"/>
                    <a:pt x="3593263" y="940631"/>
                    <a:pt x="3155579" y="1108326"/>
                  </a:cubicBezTo>
                  <a:cubicBezTo>
                    <a:pt x="2721215" y="1275979"/>
                    <a:pt x="2318305" y="1515819"/>
                    <a:pt x="1963832" y="1817700"/>
                  </a:cubicBezTo>
                  <a:cubicBezTo>
                    <a:pt x="1617657" y="2114360"/>
                    <a:pt x="1334332" y="2465358"/>
                    <a:pt x="1144646" y="2832814"/>
                  </a:cubicBezTo>
                  <a:cubicBezTo>
                    <a:pt x="950561" y="3210060"/>
                    <a:pt x="851249" y="3602202"/>
                    <a:pt x="851249" y="3998599"/>
                  </a:cubicBezTo>
                  <a:cubicBezTo>
                    <a:pt x="851249" y="4377547"/>
                    <a:pt x="999792" y="4597311"/>
                    <a:pt x="1336319" y="5057837"/>
                  </a:cubicBezTo>
                  <a:cubicBezTo>
                    <a:pt x="1420450" y="5173181"/>
                    <a:pt x="1507419" y="5292497"/>
                    <a:pt x="1597084" y="5424583"/>
                  </a:cubicBezTo>
                  <a:cubicBezTo>
                    <a:pt x="1914175" y="5891917"/>
                    <a:pt x="2239493" y="6224189"/>
                    <a:pt x="2591910" y="6440122"/>
                  </a:cubicBezTo>
                  <a:cubicBezTo>
                    <a:pt x="2965467" y="6669393"/>
                    <a:pt x="3393219" y="6780621"/>
                    <a:pt x="3899854" y="6780621"/>
                  </a:cubicBezTo>
                  <a:cubicBezTo>
                    <a:pt x="4187861" y="6780621"/>
                    <a:pt x="4454583" y="6711812"/>
                    <a:pt x="4741172" y="6563979"/>
                  </a:cubicBezTo>
                  <a:cubicBezTo>
                    <a:pt x="5034852" y="6412173"/>
                    <a:pt x="5326263" y="6190848"/>
                    <a:pt x="5649171" y="5938452"/>
                  </a:cubicBezTo>
                  <a:cubicBezTo>
                    <a:pt x="5724931" y="5879291"/>
                    <a:pt x="5800409" y="5821406"/>
                    <a:pt x="5873475" y="5764656"/>
                  </a:cubicBezTo>
                  <a:lnTo>
                    <a:pt x="6007612" y="5660343"/>
                  </a:lnTo>
                  <a:lnTo>
                    <a:pt x="6007612" y="6737454"/>
                  </a:lnTo>
                  <a:lnTo>
                    <a:pt x="5929386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582300F-F646-4FC3-94FC-0582F4B5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0995" y="62352"/>
              <a:ext cx="6028697" cy="6795648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BB8E8B8-1900-4326-8858-F375F5D8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3721" y="81632"/>
              <a:ext cx="6025971" cy="6776368"/>
            </a:xfrm>
            <a:custGeom>
              <a:avLst/>
              <a:gdLst>
                <a:gd name="connsiteX0" fmla="*/ 6025971 w 6025971"/>
                <a:gd name="connsiteY0" fmla="*/ 5825635 h 6797829"/>
                <a:gd name="connsiteX1" fmla="*/ 6025971 w 6025971"/>
                <a:gd name="connsiteY1" fmla="*/ 6723285 h 6797829"/>
                <a:gd name="connsiteX2" fmla="*/ 5929386 w 6025971"/>
                <a:gd name="connsiteY2" fmla="*/ 6797829 h 6797829"/>
                <a:gd name="connsiteX3" fmla="*/ 4560411 w 6025971"/>
                <a:gd name="connsiteY3" fmla="*/ 6797829 h 6797829"/>
                <a:gd name="connsiteX4" fmla="*/ 4597731 w 6025971"/>
                <a:gd name="connsiteY4" fmla="*/ 6785305 h 6797829"/>
                <a:gd name="connsiteX5" fmla="*/ 5736707 w 6025971"/>
                <a:gd name="connsiteY5" fmla="*/ 6050108 h 6797829"/>
                <a:gd name="connsiteX6" fmla="*/ 5960301 w 6025971"/>
                <a:gd name="connsiteY6" fmla="*/ 5876738 h 6797829"/>
                <a:gd name="connsiteX7" fmla="*/ 4493599 w 6025971"/>
                <a:gd name="connsiteY7" fmla="*/ 0 h 6797829"/>
                <a:gd name="connsiteX8" fmla="*/ 5981837 w 6025971"/>
                <a:gd name="connsiteY8" fmla="*/ 314220 h 6797829"/>
                <a:gd name="connsiteX9" fmla="*/ 6025971 w 6025971"/>
                <a:gd name="connsiteY9" fmla="*/ 336254 h 6797829"/>
                <a:gd name="connsiteX10" fmla="*/ 6025971 w 6025971"/>
                <a:gd name="connsiteY10" fmla="*/ 1157325 h 6797829"/>
                <a:gd name="connsiteX11" fmla="*/ 5925889 w 6025971"/>
                <a:gd name="connsiteY11" fmla="*/ 1088522 h 6797829"/>
                <a:gd name="connsiteX12" fmla="*/ 5682227 w 6025971"/>
                <a:gd name="connsiteY12" fmla="*/ 957939 h 6797829"/>
                <a:gd name="connsiteX13" fmla="*/ 4493032 w 6025971"/>
                <a:gd name="connsiteY13" fmla="*/ 709658 h 6797829"/>
                <a:gd name="connsiteX14" fmla="*/ 3104646 w 6025971"/>
                <a:gd name="connsiteY14" fmla="*/ 976666 h 6797829"/>
                <a:gd name="connsiteX15" fmla="*/ 1871612 w 6025971"/>
                <a:gd name="connsiteY15" fmla="*/ 1710017 h 6797829"/>
                <a:gd name="connsiteX16" fmla="*/ 1018661 w 6025971"/>
                <a:gd name="connsiteY16" fmla="*/ 2767694 h 6797829"/>
                <a:gd name="connsiteX17" fmla="*/ 709374 w 6025971"/>
                <a:gd name="connsiteY17" fmla="*/ 3998599 h 6797829"/>
                <a:gd name="connsiteX18" fmla="*/ 1221258 w 6025971"/>
                <a:gd name="connsiteY18" fmla="*/ 5141684 h 6797829"/>
                <a:gd name="connsiteX19" fmla="*/ 1479187 w 6025971"/>
                <a:gd name="connsiteY19" fmla="*/ 5504459 h 6797829"/>
                <a:gd name="connsiteX20" fmla="*/ 3021272 w 6025971"/>
                <a:gd name="connsiteY20" fmla="*/ 6793670 h 6797829"/>
                <a:gd name="connsiteX21" fmla="*/ 3035805 w 6025971"/>
                <a:gd name="connsiteY21" fmla="*/ 6797829 h 6797829"/>
                <a:gd name="connsiteX22" fmla="*/ 1656512 w 6025971"/>
                <a:gd name="connsiteY22" fmla="*/ 6797829 h 6797829"/>
                <a:gd name="connsiteX23" fmla="*/ 1630254 w 6025971"/>
                <a:gd name="connsiteY23" fmla="*/ 6775222 h 6797829"/>
                <a:gd name="connsiteX24" fmla="*/ 892250 w 6025971"/>
                <a:gd name="connsiteY24" fmla="*/ 5902700 h 6797829"/>
                <a:gd name="connsiteX25" fmla="*/ 0 w 6025971"/>
                <a:gd name="connsiteY25" fmla="*/ 3998599 h 6797829"/>
                <a:gd name="connsiteX26" fmla="*/ 4493032 w 6025971"/>
                <a:gd name="connsiteY26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25971" h="6797829">
                  <a:moveTo>
                    <a:pt x="6025971" y="5825635"/>
                  </a:moveTo>
                  <a:lnTo>
                    <a:pt x="6025971" y="6723285"/>
                  </a:lnTo>
                  <a:lnTo>
                    <a:pt x="5929386" y="6797829"/>
                  </a:lnTo>
                  <a:lnTo>
                    <a:pt x="4560411" y="6797829"/>
                  </a:lnTo>
                  <a:lnTo>
                    <a:pt x="4597731" y="6785305"/>
                  </a:lnTo>
                  <a:cubicBezTo>
                    <a:pt x="4964953" y="6637825"/>
                    <a:pt x="5315251" y="6379435"/>
                    <a:pt x="5736707" y="6050108"/>
                  </a:cubicBezTo>
                  <a:cubicBezTo>
                    <a:pt x="5812043" y="5991230"/>
                    <a:pt x="5887377" y="5933488"/>
                    <a:pt x="5960301" y="5876738"/>
                  </a:cubicBezTo>
                  <a:close/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25971" y="336254"/>
                  </a:lnTo>
                  <a:lnTo>
                    <a:pt x="6025971" y="1157325"/>
                  </a:lnTo>
                  <a:lnTo>
                    <a:pt x="5925889" y="1088522"/>
                  </a:lnTo>
                  <a:cubicBezTo>
                    <a:pt x="5847314" y="1040649"/>
                    <a:pt x="5765982" y="997036"/>
                    <a:pt x="5682227" y="957939"/>
                  </a:cubicBezTo>
                  <a:cubicBezTo>
                    <a:pt x="5327823" y="793222"/>
                    <a:pt x="4927595" y="709658"/>
                    <a:pt x="4493032" y="709658"/>
                  </a:cubicBezTo>
                  <a:cubicBezTo>
                    <a:pt x="4031940" y="709658"/>
                    <a:pt x="3564888" y="799465"/>
                    <a:pt x="3104646" y="976666"/>
                  </a:cubicBezTo>
                  <a:cubicBezTo>
                    <a:pt x="2655243" y="1149867"/>
                    <a:pt x="2238358" y="1397822"/>
                    <a:pt x="1871612" y="1710017"/>
                  </a:cubicBezTo>
                  <a:cubicBezTo>
                    <a:pt x="1506427" y="2022852"/>
                    <a:pt x="1219414" y="2378815"/>
                    <a:pt x="1018661" y="2767694"/>
                  </a:cubicBezTo>
                  <a:cubicBezTo>
                    <a:pt x="813368" y="3165227"/>
                    <a:pt x="709374" y="3579358"/>
                    <a:pt x="709374" y="3998599"/>
                  </a:cubicBezTo>
                  <a:cubicBezTo>
                    <a:pt x="709374" y="4421103"/>
                    <a:pt x="875510" y="4667680"/>
                    <a:pt x="1221258" y="5141684"/>
                  </a:cubicBezTo>
                  <a:cubicBezTo>
                    <a:pt x="1304681" y="5256035"/>
                    <a:pt x="1390941" y="5374217"/>
                    <a:pt x="1479187" y="5504459"/>
                  </a:cubicBezTo>
                  <a:cubicBezTo>
                    <a:pt x="1942790" y="6187719"/>
                    <a:pt x="2430063" y="6601673"/>
                    <a:pt x="3021272" y="6793670"/>
                  </a:cubicBezTo>
                  <a:lnTo>
                    <a:pt x="3035805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4C17E3E4-409A-05AB-7705-4FACA7285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55098"/>
            <a:ext cx="5760719" cy="4747805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4000" b="1" i="0" kern="12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000" b="1" i="0" kern="12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Starkregen</a:t>
            </a:r>
            <a:br>
              <a:rPr lang="en-US" sz="4000" b="1" i="0" kern="12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000" b="1" i="0" kern="12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Regenmenge</a:t>
            </a:r>
            <a:r>
              <a:rPr lang="en-US" sz="4000" b="1" i="0" kern="12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 (74 l/ m²) </a:t>
            </a:r>
            <a:br>
              <a:rPr lang="en-US" sz="4000" b="0" i="0" kern="12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000" b="1" i="0" kern="12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am 05.06.21 in Huntlosen </a:t>
            </a:r>
            <a:br>
              <a:rPr lang="en-US" sz="4000" b="0" i="0" kern="12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1AE97F35-2FAB-DD5C-0B4C-0A9B451C7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2357" y="1638300"/>
            <a:ext cx="3330531" cy="3581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  <a:hlinkClick r:id="rId2"/>
              </a:rPr>
              <a:t>Fotoalbum1 05.06 2021 </a:t>
            </a:r>
            <a:r>
              <a:rPr lang="en-US" sz="24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hlinkClick r:id="rId2"/>
              </a:rPr>
              <a:t>Starkregenereignis</a:t>
            </a:r>
            <a:r>
              <a:rPr 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  <a:hlinkClick r:id="rId2"/>
              </a:rPr>
              <a:t> in Huntlosen.pptx</a:t>
            </a:r>
            <a:endParaRPr lang="en-US" sz="2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EA9440D-E09B-2331-FE84-353FD2447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www.private-wetterstation-huntlosen.eu   -Angaben ohne Gewähr-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1726B6F-7AD4-1A60-2564-39D6AA7B3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E449-1AFB-493F-8450-28BFCBC9F66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8086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721</Words>
  <Application>Microsoft Office PowerPoint</Application>
  <PresentationFormat>Breitbild</PresentationFormat>
  <Paragraphs>183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Private Wetterstation Huntlosen</vt:lpstr>
      <vt:lpstr>Private Wetterstation Huntlosen  17m üNN - 27m (GH)</vt:lpstr>
      <vt:lpstr>Private Wetterstation Huntlosen  Jahresregenmengen + ET</vt:lpstr>
      <vt:lpstr>Regenmengen (mm/m²)  im Monat  in Huntlosen  aus dem Jahre 2020  Vergleich Werte  Station Großenkenten des Deutschen Wetterdienstes (DWD) </vt:lpstr>
      <vt:lpstr>Evapotranspiration ?</vt:lpstr>
      <vt:lpstr>Evapotranspiration ?</vt:lpstr>
      <vt:lpstr>Regenmenge (mm pro m²)  im Monat  in Huntlosen </vt:lpstr>
      <vt:lpstr> Starkregen Regenmenge (74 l/ m²)  am 05.06.21 in Huntlosen  </vt:lpstr>
      <vt:lpstr> Starkregen Regenmenge (74 l/ m²)  am 05.06.21 in Huntlosen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Wetterstation Huntlosen</dc:title>
  <dc:creator>Roland Zewuhn</dc:creator>
  <cp:lastModifiedBy>Roland Zewuhn</cp:lastModifiedBy>
  <cp:revision>9</cp:revision>
  <cp:lastPrinted>2023-01-20T10:31:49Z</cp:lastPrinted>
  <dcterms:created xsi:type="dcterms:W3CDTF">2023-01-11T09:03:26Z</dcterms:created>
  <dcterms:modified xsi:type="dcterms:W3CDTF">2023-01-20T11:53:53Z</dcterms:modified>
</cp:coreProperties>
</file>